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26" r:id="rId6"/>
    <p:sldId id="258" r:id="rId7"/>
    <p:sldId id="311" r:id="rId8"/>
    <p:sldId id="259" r:id="rId9"/>
    <p:sldId id="312" r:id="rId10"/>
    <p:sldId id="260" r:id="rId11"/>
    <p:sldId id="261" r:id="rId12"/>
    <p:sldId id="262" r:id="rId13"/>
    <p:sldId id="263" r:id="rId14"/>
    <p:sldId id="264" r:id="rId15"/>
    <p:sldId id="266" r:id="rId16"/>
    <p:sldId id="267" r:id="rId17"/>
    <p:sldId id="325" r:id="rId18"/>
    <p:sldId id="324" r:id="rId19"/>
    <p:sldId id="268" r:id="rId20"/>
    <p:sldId id="269" r:id="rId21"/>
    <p:sldId id="316" r:id="rId22"/>
    <p:sldId id="271" r:id="rId23"/>
    <p:sldId id="315" r:id="rId24"/>
    <p:sldId id="272"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3" r:id="rId43"/>
    <p:sldId id="294" r:id="rId44"/>
    <p:sldId id="295" r:id="rId45"/>
    <p:sldId id="296" r:id="rId46"/>
    <p:sldId id="297" r:id="rId47"/>
    <p:sldId id="298" r:id="rId48"/>
    <p:sldId id="299" r:id="rId49"/>
    <p:sldId id="30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44984-8A26-4241-89F4-8CACA1E2FA07}"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44984-8A26-4241-89F4-8CACA1E2FA07}"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44984-8A26-4241-89F4-8CACA1E2FA07}"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744984-8A26-4241-89F4-8CACA1E2FA07}"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44984-8A26-4241-89F4-8CACA1E2FA07}"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744984-8A26-4241-89F4-8CACA1E2FA07}"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744984-8A26-4241-89F4-8CACA1E2FA07}" type="datetimeFigureOut">
              <a:rPr lang="en-US" smtClean="0"/>
              <a:pPr/>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744984-8A26-4241-89F4-8CACA1E2FA07}" type="datetimeFigureOut">
              <a:rPr lang="en-US" smtClean="0"/>
              <a:pPr/>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44984-8A26-4241-89F4-8CACA1E2FA07}" type="datetimeFigureOut">
              <a:rPr lang="en-US" smtClean="0"/>
              <a:pPr/>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44984-8A26-4241-89F4-8CACA1E2FA07}"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44984-8A26-4241-89F4-8CACA1E2FA07}"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58532-D75C-462B-996A-984A446AC1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44984-8A26-4241-89F4-8CACA1E2FA07}" type="datetimeFigureOut">
              <a:rPr lang="en-US" smtClean="0"/>
              <a:pPr/>
              <a:t>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58532-D75C-462B-996A-984A446AC1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youtube.com/watch?v=9nKRHV23Mqc&amp;list=PLDC790008118A3D4A"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kFMnMEYwqIM"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676399"/>
          </a:xfrm>
        </p:spPr>
        <p:txBody>
          <a:bodyPr/>
          <a:lstStyle/>
          <a:p>
            <a:r>
              <a:rPr lang="en-US" dirty="0" smtClean="0"/>
              <a:t>The Planting of English America</a:t>
            </a:r>
            <a:endParaRPr lang="en-US" dirty="0"/>
          </a:p>
        </p:txBody>
      </p:sp>
      <p:sp>
        <p:nvSpPr>
          <p:cNvPr id="3" name="Subtitle 2"/>
          <p:cNvSpPr>
            <a:spLocks noGrp="1"/>
          </p:cNvSpPr>
          <p:nvPr>
            <p:ph type="subTitle" idx="1"/>
          </p:nvPr>
        </p:nvSpPr>
        <p:spPr>
          <a:xfrm>
            <a:off x="1371600" y="1371600"/>
            <a:ext cx="6400800" cy="1219200"/>
          </a:xfrm>
        </p:spPr>
        <p:txBody>
          <a:bodyPr/>
          <a:lstStyle/>
          <a:p>
            <a:r>
              <a:rPr lang="en-US" dirty="0" smtClean="0"/>
              <a:t>(1500-1733)</a:t>
            </a:r>
          </a:p>
          <a:p>
            <a:r>
              <a:rPr lang="en-US" dirty="0" smtClean="0"/>
              <a:t>Chapter 2</a:t>
            </a:r>
            <a:endParaRPr lang="en-US" dirty="0"/>
          </a:p>
        </p:txBody>
      </p:sp>
      <p:pic>
        <p:nvPicPr>
          <p:cNvPr id="1026" name="Picture 2" descr="The planting of the Cross by English settlers at the re-enactment of the First Landing"/>
          <p:cNvPicPr>
            <a:picLocks noChangeAspect="1" noChangeArrowheads="1"/>
          </p:cNvPicPr>
          <p:nvPr/>
        </p:nvPicPr>
        <p:blipFill>
          <a:blip r:embed="rId2" cstate="print"/>
          <a:srcRect/>
          <a:stretch>
            <a:fillRect/>
          </a:stretch>
        </p:blipFill>
        <p:spPr bwMode="auto">
          <a:xfrm>
            <a:off x="2286000" y="2900552"/>
            <a:ext cx="5029200" cy="33192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a:t>
            </a:r>
            <a:endParaRPr lang="en-US" dirty="0"/>
          </a:p>
        </p:txBody>
      </p:sp>
      <p:sp>
        <p:nvSpPr>
          <p:cNvPr id="3" name="Content Placeholder 2"/>
          <p:cNvSpPr>
            <a:spLocks noGrp="1"/>
          </p:cNvSpPr>
          <p:nvPr>
            <p:ph idx="1"/>
          </p:nvPr>
        </p:nvSpPr>
        <p:spPr>
          <a:xfrm>
            <a:off x="457200" y="1295401"/>
            <a:ext cx="8229600" cy="2667000"/>
          </a:xfrm>
        </p:spPr>
        <p:txBody>
          <a:bodyPr>
            <a:normAutofit fontScale="85000" lnSpcReduction="10000"/>
          </a:bodyPr>
          <a:lstStyle/>
          <a:p>
            <a:r>
              <a:rPr lang="en-US" dirty="0" smtClean="0"/>
              <a:t>Charter of the Virginia Company stated that English were granted same rights as if they stayed in England</a:t>
            </a:r>
          </a:p>
          <a:p>
            <a:r>
              <a:rPr lang="en-US" dirty="0" smtClean="0"/>
              <a:t>This right was incorporated into future documents and assured them they still were “Englishmen”</a:t>
            </a:r>
          </a:p>
          <a:p>
            <a:pPr lvl="1"/>
            <a:r>
              <a:rPr lang="en-US" dirty="0" smtClean="0"/>
              <a:t>Why is this ironic?</a:t>
            </a:r>
          </a:p>
          <a:p>
            <a:pPr lvl="1"/>
            <a:endParaRPr lang="en-US" dirty="0" smtClean="0"/>
          </a:p>
          <a:p>
            <a:endParaRPr lang="en-US" dirty="0"/>
          </a:p>
        </p:txBody>
      </p:sp>
      <p:pic>
        <p:nvPicPr>
          <p:cNvPr id="20482" name="Picture 2" descr="http://www.wingfield.org/EMW/plate4.jpg"/>
          <p:cNvPicPr>
            <a:picLocks noChangeAspect="1" noChangeArrowheads="1"/>
          </p:cNvPicPr>
          <p:nvPr/>
        </p:nvPicPr>
        <p:blipFill>
          <a:blip r:embed="rId2" cstate="print"/>
          <a:srcRect/>
          <a:stretch>
            <a:fillRect/>
          </a:stretch>
        </p:blipFill>
        <p:spPr bwMode="auto">
          <a:xfrm>
            <a:off x="2133600" y="3581400"/>
            <a:ext cx="4245650" cy="29432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a:t>
            </a:r>
            <a:endParaRPr lang="en-US" dirty="0"/>
          </a:p>
        </p:txBody>
      </p:sp>
      <p:sp>
        <p:nvSpPr>
          <p:cNvPr id="3" name="Content Placeholder 2"/>
          <p:cNvSpPr>
            <a:spLocks noGrp="1"/>
          </p:cNvSpPr>
          <p:nvPr>
            <p:ph idx="1"/>
          </p:nvPr>
        </p:nvSpPr>
        <p:spPr>
          <a:xfrm>
            <a:off x="457200" y="1219200"/>
            <a:ext cx="5181600" cy="5334000"/>
          </a:xfrm>
        </p:spPr>
        <p:txBody>
          <a:bodyPr>
            <a:normAutofit fontScale="85000" lnSpcReduction="20000"/>
          </a:bodyPr>
          <a:lstStyle/>
          <a:p>
            <a:r>
              <a:rPr lang="en-US" dirty="0" smtClean="0"/>
              <a:t>In 1606 a total of 3 ships leave England bound for America (What were they looking for, and who would gain?)</a:t>
            </a:r>
          </a:p>
          <a:p>
            <a:r>
              <a:rPr lang="en-US" dirty="0" smtClean="0"/>
              <a:t>In 1607 they land at the bank of the Chesapeake and are attacked by Indians</a:t>
            </a:r>
          </a:p>
          <a:p>
            <a:r>
              <a:rPr lang="en-US" dirty="0" smtClean="0"/>
              <a:t>After they flee they land along James River and name it Jamestown after King James I </a:t>
            </a:r>
          </a:p>
          <a:p>
            <a:r>
              <a:rPr lang="en-US" dirty="0" smtClean="0"/>
              <a:t>At first the climate seemed mild, the Indians friendly. As John Smith wrote, "heaven and earth never agreed better to frame a place for man's habitations.“</a:t>
            </a:r>
          </a:p>
          <a:p>
            <a:pPr marL="0" indent="0">
              <a:buNone/>
            </a:pPr>
            <a:endParaRPr lang="en-US" dirty="0"/>
          </a:p>
        </p:txBody>
      </p:sp>
      <p:pic>
        <p:nvPicPr>
          <p:cNvPr id="11266" name="Picture 2" descr="http://symonsez.files.wordpress.com/2008/12/jamestown.jpg"/>
          <p:cNvPicPr>
            <a:picLocks noChangeAspect="1" noChangeArrowheads="1"/>
          </p:cNvPicPr>
          <p:nvPr/>
        </p:nvPicPr>
        <p:blipFill>
          <a:blip r:embed="rId2" cstate="print"/>
          <a:srcRect/>
          <a:stretch>
            <a:fillRect/>
          </a:stretch>
        </p:blipFill>
        <p:spPr bwMode="auto">
          <a:xfrm>
            <a:off x="5562600" y="2133600"/>
            <a:ext cx="3234410" cy="2343150"/>
          </a:xfrm>
          <a:prstGeom prst="rect">
            <a:avLst/>
          </a:prstGeom>
          <a:noFill/>
        </p:spPr>
      </p:pic>
      <p:sp>
        <p:nvSpPr>
          <p:cNvPr id="5" name="TextBox 4"/>
          <p:cNvSpPr txBox="1"/>
          <p:nvPr/>
        </p:nvSpPr>
        <p:spPr>
          <a:xfrm>
            <a:off x="5638800" y="4724400"/>
            <a:ext cx="3276600" cy="1477328"/>
          </a:xfrm>
          <a:prstGeom prst="rect">
            <a:avLst/>
          </a:prstGeom>
          <a:noFill/>
        </p:spPr>
        <p:txBody>
          <a:bodyPr wrap="square" rtlCol="0">
            <a:spAutoFit/>
          </a:bodyPr>
          <a:lstStyle/>
          <a:p>
            <a:r>
              <a:rPr lang="en-US" dirty="0" smtClean="0"/>
              <a:t>Pictured are the three ships that brought the original settlers to Jamestown in 1607: the </a:t>
            </a:r>
            <a:r>
              <a:rPr lang="en-US" i="1" dirty="0" smtClean="0"/>
              <a:t>Susan Constant</a:t>
            </a:r>
            <a:r>
              <a:rPr lang="en-US" dirty="0" smtClean="0"/>
              <a:t>, the </a:t>
            </a:r>
            <a:r>
              <a:rPr lang="en-US" i="1" dirty="0" smtClean="0"/>
              <a:t>Godspeed</a:t>
            </a:r>
            <a:r>
              <a:rPr lang="en-US" dirty="0" smtClean="0"/>
              <a:t>, and the </a:t>
            </a:r>
            <a:r>
              <a:rPr lang="en-US" i="1" dirty="0" smtClean="0"/>
              <a:t>Discovery</a:t>
            </a:r>
            <a:r>
              <a:rPr lang="en-US"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this an excellent site?</a:t>
            </a:r>
            <a:br>
              <a:rPr lang="en-US" dirty="0" smtClean="0"/>
            </a:br>
            <a:r>
              <a:rPr lang="en-US" dirty="0" smtClean="0"/>
              <a:t>Why is this a poor choice?</a:t>
            </a:r>
            <a:endParaRPr lang="en-US" dirty="0"/>
          </a:p>
        </p:txBody>
      </p:sp>
      <p:pic>
        <p:nvPicPr>
          <p:cNvPr id="4" name="Picture 8" descr="map-River Plantations-mid-17c"/>
          <p:cNvPicPr>
            <a:picLocks noChangeAspect="1" noChangeArrowheads="1"/>
          </p:cNvPicPr>
          <p:nvPr/>
        </p:nvPicPr>
        <p:blipFill>
          <a:blip r:embed="rId2" cstate="print">
            <a:lum contrast="6000"/>
          </a:blip>
          <a:srcRect l="1099" t="2786" r="1099" b="1131"/>
          <a:stretch>
            <a:fillRect/>
          </a:stretch>
        </p:blipFill>
        <p:spPr bwMode="auto">
          <a:xfrm>
            <a:off x="1600200" y="1752600"/>
            <a:ext cx="6096000" cy="47259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Jamestown Site</a:t>
            </a:r>
            <a:endParaRPr lang="en-US" dirty="0"/>
          </a:p>
        </p:txBody>
      </p:sp>
      <p:pic>
        <p:nvPicPr>
          <p:cNvPr id="4" name="Picture 6" descr="Jamestown"/>
          <p:cNvPicPr>
            <a:picLocks noChangeAspect="1" noChangeArrowheads="1"/>
          </p:cNvPicPr>
          <p:nvPr/>
        </p:nvPicPr>
        <p:blipFill>
          <a:blip r:embed="rId2" cstate="print">
            <a:lum bright="-6000" contrast="6000"/>
          </a:blip>
          <a:srcRect l="2499" t="2499" r="2812"/>
          <a:stretch>
            <a:fillRect/>
          </a:stretch>
        </p:blipFill>
        <p:spPr bwMode="auto">
          <a:xfrm>
            <a:off x="0" y="1219200"/>
            <a:ext cx="4466879" cy="3449637"/>
          </a:xfrm>
          <a:prstGeom prst="rect">
            <a:avLst/>
          </a:prstGeom>
          <a:noFill/>
          <a:ln w="9525">
            <a:solidFill>
              <a:schemeClr val="tx1"/>
            </a:solidFill>
            <a:miter lim="800000"/>
            <a:headEnd/>
            <a:tailEnd/>
          </a:ln>
        </p:spPr>
      </p:pic>
      <p:pic>
        <p:nvPicPr>
          <p:cNvPr id="5" name="Picture 3" descr="James Fort"/>
          <p:cNvPicPr>
            <a:picLocks noChangeAspect="1" noChangeArrowheads="1"/>
          </p:cNvPicPr>
          <p:nvPr/>
        </p:nvPicPr>
        <p:blipFill>
          <a:blip r:embed="rId3" cstate="print">
            <a:lum contrast="6000"/>
          </a:blip>
          <a:srcRect/>
          <a:stretch>
            <a:fillRect/>
          </a:stretch>
        </p:blipFill>
        <p:spPr bwMode="auto">
          <a:xfrm>
            <a:off x="4633212" y="3962400"/>
            <a:ext cx="4358387" cy="2667000"/>
          </a:xfrm>
          <a:prstGeom prst="rect">
            <a:avLst/>
          </a:prstGeom>
          <a:noFill/>
          <a:ln w="9525">
            <a:solidFill>
              <a:schemeClr val="tx1"/>
            </a:solidFill>
            <a:miter lim="800000"/>
            <a:headEnd/>
            <a:tailEnd/>
          </a:ln>
        </p:spPr>
      </p:pic>
      <p:sp>
        <p:nvSpPr>
          <p:cNvPr id="6" name="TextBox 5"/>
          <p:cNvSpPr txBox="1"/>
          <p:nvPr/>
        </p:nvSpPr>
        <p:spPr>
          <a:xfrm>
            <a:off x="4800600" y="1600200"/>
            <a:ext cx="3657600" cy="369332"/>
          </a:xfrm>
          <a:prstGeom prst="rect">
            <a:avLst/>
          </a:prstGeom>
          <a:noFill/>
        </p:spPr>
        <p:txBody>
          <a:bodyPr wrap="square" rtlCol="0">
            <a:spAutoFit/>
          </a:bodyPr>
          <a:lstStyle/>
          <a:p>
            <a:r>
              <a:rPr lang="en-US" dirty="0" smtClean="0"/>
              <a:t>Left: Drawing early Jamestown</a:t>
            </a:r>
            <a:endParaRPr lang="en-US" dirty="0"/>
          </a:p>
        </p:txBody>
      </p:sp>
      <p:sp>
        <p:nvSpPr>
          <p:cNvPr id="8" name="TextBox 7"/>
          <p:cNvSpPr txBox="1"/>
          <p:nvPr/>
        </p:nvSpPr>
        <p:spPr>
          <a:xfrm>
            <a:off x="609600" y="5486400"/>
            <a:ext cx="3429000" cy="646331"/>
          </a:xfrm>
          <a:prstGeom prst="rect">
            <a:avLst/>
          </a:prstGeom>
          <a:noFill/>
        </p:spPr>
        <p:txBody>
          <a:bodyPr wrap="square" rtlCol="0">
            <a:spAutoFit/>
          </a:bodyPr>
          <a:lstStyle/>
          <a:p>
            <a:r>
              <a:rPr lang="en-US" dirty="0" smtClean="0"/>
              <a:t>Right: Computer generated image of Jamestown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tinamericanstudies.org/united-states/jamestown_fort.jpg"/>
          <p:cNvPicPr>
            <a:picLocks noChangeAspect="1" noChangeArrowheads="1"/>
          </p:cNvPicPr>
          <p:nvPr/>
        </p:nvPicPr>
        <p:blipFill>
          <a:blip r:embed="rId2" cstate="print"/>
          <a:srcRect/>
          <a:stretch>
            <a:fillRect/>
          </a:stretch>
        </p:blipFill>
        <p:spPr bwMode="auto">
          <a:xfrm>
            <a:off x="0" y="0"/>
            <a:ext cx="9168384" cy="68580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Wanted!</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smtClean="0"/>
              <a:t>Looking for a strong leader to whip in shape spoiled, starving, and dying colonists in order to make a profit for investors!</a:t>
            </a:r>
          </a:p>
          <a:p>
            <a:r>
              <a:rPr lang="en-US" dirty="0" smtClean="0"/>
              <a:t>Captain John Smith gets the job!</a:t>
            </a:r>
          </a:p>
          <a:p>
            <a:pPr lvl="1"/>
            <a:r>
              <a:rPr lang="en-US" dirty="0" smtClean="0"/>
              <a:t>“He who does not work shall not eat”</a:t>
            </a:r>
            <a:endParaRPr lang="en-US" dirty="0"/>
          </a:p>
        </p:txBody>
      </p:sp>
      <p:pic>
        <p:nvPicPr>
          <p:cNvPr id="6146" name="Picture 2" descr="http://www.sonofthesouth.net/revolutionary-war/explorers/captain-john-smith.jpg"/>
          <p:cNvPicPr>
            <a:picLocks noChangeAspect="1" noChangeArrowheads="1"/>
          </p:cNvPicPr>
          <p:nvPr/>
        </p:nvPicPr>
        <p:blipFill>
          <a:blip r:embed="rId2" cstate="print"/>
          <a:srcRect/>
          <a:stretch>
            <a:fillRect/>
          </a:stretch>
        </p:blipFill>
        <p:spPr bwMode="auto">
          <a:xfrm>
            <a:off x="4572000" y="1143000"/>
            <a:ext cx="4143375" cy="53149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Jamestown Housing and Settlement</a:t>
            </a:r>
            <a:endParaRPr lang="en-US" dirty="0"/>
          </a:p>
        </p:txBody>
      </p:sp>
      <p:pic>
        <p:nvPicPr>
          <p:cNvPr id="4" name="Picture 5" descr="pioneerv1"/>
          <p:cNvPicPr>
            <a:picLocks noChangeAspect="1" noChangeArrowheads="1"/>
          </p:cNvPicPr>
          <p:nvPr/>
        </p:nvPicPr>
        <p:blipFill>
          <a:blip r:embed="rId2" cstate="print">
            <a:lum contrast="6000"/>
          </a:blip>
          <a:srcRect/>
          <a:stretch>
            <a:fillRect/>
          </a:stretch>
        </p:blipFill>
        <p:spPr bwMode="auto">
          <a:xfrm>
            <a:off x="304800" y="1219200"/>
            <a:ext cx="4718247" cy="4868862"/>
          </a:xfrm>
          <a:prstGeom prst="rect">
            <a:avLst/>
          </a:prstGeom>
          <a:noFill/>
          <a:ln w="9525">
            <a:solidFill>
              <a:schemeClr val="tx1"/>
            </a:solidFill>
            <a:miter lim="800000"/>
            <a:headEnd/>
            <a:tailEnd/>
          </a:ln>
        </p:spPr>
      </p:pic>
      <p:pic>
        <p:nvPicPr>
          <p:cNvPr id="5" name="Picture 4" descr="jamest~9"/>
          <p:cNvPicPr>
            <a:picLocks noChangeAspect="1" noChangeArrowheads="1"/>
          </p:cNvPicPr>
          <p:nvPr/>
        </p:nvPicPr>
        <p:blipFill>
          <a:blip r:embed="rId3" cstate="print">
            <a:lum contrast="6000"/>
          </a:blip>
          <a:srcRect/>
          <a:stretch>
            <a:fillRect/>
          </a:stretch>
        </p:blipFill>
        <p:spPr bwMode="auto">
          <a:xfrm>
            <a:off x="5105400" y="1295400"/>
            <a:ext cx="3759200" cy="4724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in Jamestown</a:t>
            </a:r>
            <a:endParaRPr lang="en-US" dirty="0"/>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dirty="0" smtClean="0"/>
              <a:t>40 died on voyage over, and another ship lost its leaders and supplies from Bahamas</a:t>
            </a:r>
          </a:p>
          <a:p>
            <a:r>
              <a:rPr lang="en-US" dirty="0" smtClean="0"/>
              <a:t>Settlers were “Gentleman” who refused to farm and looked for gold</a:t>
            </a:r>
          </a:p>
          <a:p>
            <a:r>
              <a:rPr lang="en-US" dirty="0" smtClean="0"/>
              <a:t>No gold and dozens died!</a:t>
            </a:r>
          </a:p>
          <a:p>
            <a:endParaRPr lang="en-US" dirty="0" smtClean="0"/>
          </a:p>
        </p:txBody>
      </p:sp>
      <p:pic>
        <p:nvPicPr>
          <p:cNvPr id="7170" name="Picture 2" descr="http://s3.blogs.ideastations.org/education/files/2009/10/Jamestown-225x300.jpg"/>
          <p:cNvPicPr>
            <a:picLocks noChangeAspect="1" noChangeArrowheads="1"/>
          </p:cNvPicPr>
          <p:nvPr/>
        </p:nvPicPr>
        <p:blipFill>
          <a:blip r:embed="rId2" cstate="print"/>
          <a:srcRect/>
          <a:stretch>
            <a:fillRect/>
          </a:stretch>
        </p:blipFill>
        <p:spPr bwMode="auto">
          <a:xfrm>
            <a:off x="4724400" y="1562100"/>
            <a:ext cx="3200400" cy="4267200"/>
          </a:xfrm>
          <a:prstGeom prst="rect">
            <a:avLst/>
          </a:prstGeom>
          <a:noFill/>
        </p:spPr>
      </p:pic>
      <p:sp>
        <p:nvSpPr>
          <p:cNvPr id="5" name="TextBox 4"/>
          <p:cNvSpPr txBox="1"/>
          <p:nvPr/>
        </p:nvSpPr>
        <p:spPr>
          <a:xfrm>
            <a:off x="4800600" y="6172200"/>
            <a:ext cx="3352800" cy="381000"/>
          </a:xfrm>
          <a:prstGeom prst="rect">
            <a:avLst/>
          </a:prstGeom>
          <a:noFill/>
        </p:spPr>
        <p:txBody>
          <a:bodyPr wrap="square" rtlCol="0">
            <a:spAutoFit/>
          </a:bodyPr>
          <a:lstStyle/>
          <a:p>
            <a:r>
              <a:rPr lang="en-US" dirty="0" smtClean="0"/>
              <a:t>Body of early Jamestown settler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Starving Time</a:t>
            </a:r>
            <a:endParaRPr lang="en-US" dirty="0"/>
          </a:p>
        </p:txBody>
      </p:sp>
      <p:sp>
        <p:nvSpPr>
          <p:cNvPr id="3" name="Content Placeholder 2"/>
          <p:cNvSpPr>
            <a:spLocks noGrp="1"/>
          </p:cNvSpPr>
          <p:nvPr>
            <p:ph idx="1"/>
          </p:nvPr>
        </p:nvSpPr>
        <p:spPr>
          <a:xfrm>
            <a:off x="457200" y="1600200"/>
            <a:ext cx="4267200" cy="4525963"/>
          </a:xfrm>
        </p:spPr>
        <p:txBody>
          <a:bodyPr>
            <a:normAutofit fontScale="85000" lnSpcReduction="10000"/>
          </a:bodyPr>
          <a:lstStyle/>
          <a:p>
            <a:r>
              <a:rPr lang="en-US" dirty="0" smtClean="0"/>
              <a:t>1607: 104 settlers</a:t>
            </a:r>
          </a:p>
          <a:p>
            <a:r>
              <a:rPr lang="en-US" dirty="0" smtClean="0"/>
              <a:t>1608: 38 survivors</a:t>
            </a:r>
          </a:p>
          <a:p>
            <a:r>
              <a:rPr lang="en-US" dirty="0" smtClean="0"/>
              <a:t>1609: 300 immigrants</a:t>
            </a:r>
          </a:p>
          <a:p>
            <a:r>
              <a:rPr lang="en-US" dirty="0" smtClean="0"/>
              <a:t>1610: 60 survive</a:t>
            </a:r>
          </a:p>
          <a:p>
            <a:r>
              <a:rPr lang="en-US" dirty="0" smtClean="0"/>
              <a:t>1610-1624: 10,000 immigrants</a:t>
            </a:r>
          </a:p>
          <a:p>
            <a:r>
              <a:rPr lang="en-US" dirty="0" smtClean="0"/>
              <a:t>1624: population: 1200</a:t>
            </a:r>
          </a:p>
          <a:p>
            <a:r>
              <a:rPr lang="en-US" dirty="0" smtClean="0"/>
              <a:t>Life expectancy: 40 years old</a:t>
            </a:r>
          </a:p>
          <a:p>
            <a:r>
              <a:rPr lang="en-US" dirty="0" smtClean="0"/>
              <a:t>80% infant mortality rate</a:t>
            </a:r>
          </a:p>
          <a:p>
            <a:endParaRPr lang="en-US" dirty="0"/>
          </a:p>
        </p:txBody>
      </p:sp>
      <p:pic>
        <p:nvPicPr>
          <p:cNvPr id="3074" name="Picture 2" descr="http://www.nasa.gov/images/content/174367main_jamestown-needs-3-325.jpg"/>
          <p:cNvPicPr>
            <a:picLocks noChangeAspect="1" noChangeArrowheads="1"/>
          </p:cNvPicPr>
          <p:nvPr/>
        </p:nvPicPr>
        <p:blipFill>
          <a:blip r:embed="rId2" cstate="print"/>
          <a:srcRect/>
          <a:stretch>
            <a:fillRect/>
          </a:stretch>
        </p:blipFill>
        <p:spPr bwMode="auto">
          <a:xfrm>
            <a:off x="4572000" y="1981200"/>
            <a:ext cx="4155090" cy="3352800"/>
          </a:xfrm>
          <a:prstGeom prst="rect">
            <a:avLst/>
          </a:prstGeom>
          <a:noFill/>
        </p:spPr>
      </p:pic>
      <p:sp>
        <p:nvSpPr>
          <p:cNvPr id="5" name="TextBox 4"/>
          <p:cNvSpPr txBox="1"/>
          <p:nvPr/>
        </p:nvSpPr>
        <p:spPr>
          <a:xfrm>
            <a:off x="4724400" y="5562600"/>
            <a:ext cx="4114800" cy="646331"/>
          </a:xfrm>
          <a:prstGeom prst="rect">
            <a:avLst/>
          </a:prstGeom>
          <a:noFill/>
        </p:spPr>
        <p:txBody>
          <a:bodyPr wrap="square" rtlCol="0">
            <a:spAutoFit/>
          </a:bodyPr>
          <a:lstStyle/>
          <a:p>
            <a:r>
              <a:rPr lang="en-US" dirty="0" smtClean="0"/>
              <a:t>Colonists taking dead bodies out of Jamestown during “Starving Time”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Pocahontas (Story next slide)</a:t>
            </a:r>
            <a:endParaRPr lang="en-US" dirty="0"/>
          </a:p>
        </p:txBody>
      </p:sp>
      <p:pic>
        <p:nvPicPr>
          <p:cNvPr id="4" name="Picture 6"/>
          <p:cNvPicPr>
            <a:picLocks noChangeAspect="1" noChangeArrowheads="1"/>
          </p:cNvPicPr>
          <p:nvPr/>
        </p:nvPicPr>
        <p:blipFill>
          <a:blip r:embed="rId2" cstate="print">
            <a:lum bright="-6000" contrast="6000"/>
          </a:blip>
          <a:srcRect/>
          <a:stretch>
            <a:fillRect/>
          </a:stretch>
        </p:blipFill>
        <p:spPr bwMode="auto">
          <a:xfrm>
            <a:off x="533400" y="2209800"/>
            <a:ext cx="4278313" cy="2751138"/>
          </a:xfrm>
          <a:prstGeom prst="rect">
            <a:avLst/>
          </a:prstGeom>
          <a:noFill/>
          <a:ln w="12700">
            <a:solidFill>
              <a:schemeClr val="tx1"/>
            </a:solidFill>
            <a:miter lim="800000"/>
            <a:headEnd/>
            <a:tailEnd/>
          </a:ln>
          <a:effectLst/>
        </p:spPr>
      </p:pic>
      <p:pic>
        <p:nvPicPr>
          <p:cNvPr id="5" name="Picture 3" descr="Pocahontas_original"/>
          <p:cNvPicPr>
            <a:picLocks noChangeAspect="1" noChangeArrowheads="1"/>
          </p:cNvPicPr>
          <p:nvPr/>
        </p:nvPicPr>
        <p:blipFill>
          <a:blip r:embed="rId3" cstate="print">
            <a:lum bright="-6000" contrast="6000"/>
          </a:blip>
          <a:srcRect/>
          <a:stretch>
            <a:fillRect/>
          </a:stretch>
        </p:blipFill>
        <p:spPr bwMode="auto">
          <a:xfrm>
            <a:off x="5638800" y="1752600"/>
            <a:ext cx="2527300" cy="3276600"/>
          </a:xfrm>
          <a:prstGeom prst="rect">
            <a:avLst/>
          </a:prstGeom>
          <a:noFill/>
          <a:ln w="9525">
            <a:solidFill>
              <a:schemeClr val="tx1"/>
            </a:solidFill>
            <a:miter lim="800000"/>
            <a:headEnd/>
            <a:tailEnd/>
          </a:ln>
        </p:spPr>
      </p:pic>
      <p:sp>
        <p:nvSpPr>
          <p:cNvPr id="6" name="TextBox 5"/>
          <p:cNvSpPr txBox="1"/>
          <p:nvPr/>
        </p:nvSpPr>
        <p:spPr>
          <a:xfrm>
            <a:off x="838200" y="5562600"/>
            <a:ext cx="7620000" cy="646331"/>
          </a:xfrm>
          <a:prstGeom prst="rect">
            <a:avLst/>
          </a:prstGeom>
          <a:noFill/>
        </p:spPr>
        <p:txBody>
          <a:bodyPr wrap="square" rtlCol="0">
            <a:spAutoFit/>
          </a:bodyPr>
          <a:lstStyle/>
          <a:p>
            <a:r>
              <a:rPr lang="en-US" dirty="0" smtClean="0"/>
              <a:t>Left: Pocahontas “Saves” smith,   Right: A 1616 engraving of Pocahontas </a:t>
            </a:r>
            <a:r>
              <a:rPr lang="en-US" i="1" dirty="0" smtClean="0"/>
              <a:t>(Pocahontas's formal names were </a:t>
            </a:r>
            <a:r>
              <a:rPr lang="en-US" i="1" dirty="0" err="1" smtClean="0"/>
              <a:t>Matoaka</a:t>
            </a:r>
            <a:r>
              <a:rPr lang="en-US" i="1" dirty="0" smtClean="0"/>
              <a:t> (or </a:t>
            </a:r>
            <a:r>
              <a:rPr lang="en-US" i="1" dirty="0" err="1" smtClean="0"/>
              <a:t>Matoika</a:t>
            </a:r>
            <a:r>
              <a:rPr lang="en-US" i="1" dirty="0" smtClean="0"/>
              <a:t>) and </a:t>
            </a:r>
            <a:r>
              <a:rPr lang="en-US" i="1" dirty="0" err="1" smtClean="0"/>
              <a:t>Amonute</a:t>
            </a:r>
            <a:r>
              <a:rPr lang="en-US" i="1" dirty="0" smtClean="0"/>
              <a: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Questions</a:t>
            </a:r>
            <a:endParaRPr lang="en-US" dirty="0"/>
          </a:p>
        </p:txBody>
      </p:sp>
      <p:sp>
        <p:nvSpPr>
          <p:cNvPr id="3" name="Content Placeholder 2"/>
          <p:cNvSpPr>
            <a:spLocks noGrp="1"/>
          </p:cNvSpPr>
          <p:nvPr>
            <p:ph idx="1"/>
          </p:nvPr>
        </p:nvSpPr>
        <p:spPr/>
        <p:txBody>
          <a:bodyPr>
            <a:normAutofit fontScale="92500"/>
          </a:bodyPr>
          <a:lstStyle/>
          <a:p>
            <a:r>
              <a:rPr lang="en-US" dirty="0" smtClean="0"/>
              <a:t>Why did England seek to begin colonization of the New World?</a:t>
            </a:r>
          </a:p>
          <a:p>
            <a:r>
              <a:rPr lang="en-US" dirty="0" smtClean="0"/>
              <a:t>How did the slave system develop in British North America?</a:t>
            </a:r>
          </a:p>
          <a:p>
            <a:r>
              <a:rPr lang="en-US" dirty="0" smtClean="0"/>
              <a:t>What caused the cultural clashes between the English colonists and the Native Americans in the 17</a:t>
            </a:r>
            <a:r>
              <a:rPr lang="en-US" baseline="30000" dirty="0" smtClean="0"/>
              <a:t>th</a:t>
            </a:r>
            <a:r>
              <a:rPr lang="en-US" dirty="0" smtClean="0"/>
              <a:t> Century</a:t>
            </a:r>
          </a:p>
          <a:p>
            <a:r>
              <a:rPr lang="en-US" dirty="0" smtClean="0"/>
              <a:t>How did the development of the British colonies create separate and distinct identities?</a:t>
            </a:r>
          </a:p>
          <a:p>
            <a:endParaRPr lang="en-US" dirty="0"/>
          </a:p>
        </p:txBody>
      </p:sp>
    </p:spTree>
    <p:extLst>
      <p:ext uri="{BB962C8B-B14F-4D97-AF65-F5344CB8AC3E}">
        <p14:creationId xmlns:p14="http://schemas.microsoft.com/office/powerpoint/2010/main" val="3426731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3962400"/>
          </a:xfrm>
        </p:spPr>
        <p:txBody>
          <a:bodyPr>
            <a:normAutofit fontScale="70000" lnSpcReduction="20000"/>
          </a:bodyPr>
          <a:lstStyle/>
          <a:p>
            <a:pPr algn="ctr">
              <a:buNone/>
            </a:pPr>
            <a:r>
              <a:rPr lang="en-US" u="sng" dirty="0" smtClean="0"/>
              <a:t>Saved by an Indian Maiden </a:t>
            </a:r>
          </a:p>
          <a:p>
            <a:r>
              <a:rPr lang="en-US" dirty="0" smtClean="0"/>
              <a:t>The story begins when Smith and two English companions are ambushed by Indians. After killing his two companions, the Indians take Smith to their chief, Powhatan. After two months in captivity, Powhatan determines to have the Englishman clubbed to death in a ritual ceremony. According to Smith, the plan is thwarted only when the chief's daughter, Pocahontas (then aged 11 or 12), throws herself between him and his attackers causing her father to relent. Smith published his account of the incident in 1624. It is the only description of the event we have and some historians doubt its authenticity. However, the account permanently etched his name in American folklore. Throughout the account; Smith refers to himself in the third person: </a:t>
            </a:r>
          </a:p>
          <a:p>
            <a:endParaRPr lang="en-US" dirty="0"/>
          </a:p>
        </p:txBody>
      </p:sp>
      <p:pic>
        <p:nvPicPr>
          <p:cNvPr id="72706" name="Picture 2" descr="http://images2.fanpop.com/images/photos/6600000/Pocahontas-and-John-Smith-pocahontas-6616023-629-585.jpg"/>
          <p:cNvPicPr>
            <a:picLocks noChangeAspect="1" noChangeArrowheads="1"/>
          </p:cNvPicPr>
          <p:nvPr/>
        </p:nvPicPr>
        <p:blipFill>
          <a:blip r:embed="rId2" cstate="print"/>
          <a:srcRect/>
          <a:stretch>
            <a:fillRect/>
          </a:stretch>
        </p:blipFill>
        <p:spPr bwMode="auto">
          <a:xfrm>
            <a:off x="381000" y="3733801"/>
            <a:ext cx="3060700" cy="3124200"/>
          </a:xfrm>
          <a:prstGeom prst="rect">
            <a:avLst/>
          </a:prstGeom>
          <a:noFill/>
        </p:spPr>
      </p:pic>
      <p:pic>
        <p:nvPicPr>
          <p:cNvPr id="72708" name="Picture 4" descr="http://guestofaguest.com/wp-content/uploads/2010/03/pocahontas_large.jpg"/>
          <p:cNvPicPr>
            <a:picLocks noChangeAspect="1" noChangeArrowheads="1"/>
          </p:cNvPicPr>
          <p:nvPr/>
        </p:nvPicPr>
        <p:blipFill>
          <a:blip r:embed="rId3" cstate="print"/>
          <a:srcRect/>
          <a:stretch>
            <a:fillRect/>
          </a:stretch>
        </p:blipFill>
        <p:spPr bwMode="auto">
          <a:xfrm>
            <a:off x="3429000" y="3733800"/>
            <a:ext cx="3048000" cy="3124200"/>
          </a:xfrm>
          <a:prstGeom prst="rect">
            <a:avLst/>
          </a:prstGeom>
          <a:noFill/>
        </p:spPr>
      </p:pic>
      <p:pic>
        <p:nvPicPr>
          <p:cNvPr id="72710" name="Picture 6" descr="http://pocahontas.morenus.org/images/Captain-John-Smith-colored.jpg"/>
          <p:cNvPicPr>
            <a:picLocks noChangeAspect="1" noChangeArrowheads="1"/>
          </p:cNvPicPr>
          <p:nvPr/>
        </p:nvPicPr>
        <p:blipFill>
          <a:blip r:embed="rId4" cstate="print"/>
          <a:srcRect/>
          <a:stretch>
            <a:fillRect/>
          </a:stretch>
        </p:blipFill>
        <p:spPr bwMode="auto">
          <a:xfrm>
            <a:off x="6477000" y="3657600"/>
            <a:ext cx="2667000" cy="3200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Migration 1610-1660</a:t>
            </a:r>
            <a:endParaRPr lang="en-US" dirty="0"/>
          </a:p>
        </p:txBody>
      </p:sp>
      <p:pic>
        <p:nvPicPr>
          <p:cNvPr id="4" name="Picture 3" descr="304690_m_03_01"/>
          <p:cNvPicPr>
            <a:picLocks noChangeAspect="1" noChangeArrowheads="1"/>
          </p:cNvPicPr>
          <p:nvPr/>
        </p:nvPicPr>
        <p:blipFill>
          <a:blip r:embed="rId2" cstate="print">
            <a:lum bright="-12000" contrast="12000"/>
          </a:blip>
          <a:srcRect/>
          <a:stretch>
            <a:fillRect/>
          </a:stretch>
        </p:blipFill>
        <p:spPr bwMode="auto">
          <a:xfrm>
            <a:off x="1600200" y="1371600"/>
            <a:ext cx="5722938" cy="525145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Powhatan</a:t>
            </a:r>
            <a:endParaRPr lang="en-US" dirty="0"/>
          </a:p>
        </p:txBody>
      </p:sp>
      <p:sp>
        <p:nvSpPr>
          <p:cNvPr id="3" name="Content Placeholder 2"/>
          <p:cNvSpPr>
            <a:spLocks noGrp="1"/>
          </p:cNvSpPr>
          <p:nvPr>
            <p:ph idx="1"/>
          </p:nvPr>
        </p:nvSpPr>
        <p:spPr>
          <a:xfrm>
            <a:off x="457200" y="1600200"/>
            <a:ext cx="3962400" cy="4525963"/>
          </a:xfrm>
        </p:spPr>
        <p:txBody>
          <a:bodyPr>
            <a:normAutofit fontScale="77500" lnSpcReduction="20000"/>
          </a:bodyPr>
          <a:lstStyle/>
          <a:p>
            <a:r>
              <a:rPr lang="en-US" dirty="0" smtClean="0"/>
              <a:t>Indians were named Powhatan by settlers</a:t>
            </a:r>
          </a:p>
          <a:p>
            <a:r>
              <a:rPr lang="en-US" dirty="0" smtClean="0"/>
              <a:t>Considered whites allies at first</a:t>
            </a:r>
          </a:p>
          <a:p>
            <a:r>
              <a:rPr lang="en-US" dirty="0" smtClean="0"/>
              <a:t>Helped them survive early in the starving time</a:t>
            </a:r>
          </a:p>
          <a:p>
            <a:r>
              <a:rPr lang="en-US" dirty="0" smtClean="0"/>
              <a:t>American settlers began to attack Indian food supplies and villages, Powhatan turns on them </a:t>
            </a:r>
          </a:p>
          <a:p>
            <a:r>
              <a:rPr lang="en-US" dirty="0" smtClean="0"/>
              <a:t>Powhatan takes advantage of “the starving time” </a:t>
            </a:r>
            <a:endParaRPr lang="en-US" dirty="0"/>
          </a:p>
        </p:txBody>
      </p:sp>
      <p:pic>
        <p:nvPicPr>
          <p:cNvPr id="32770" name="Picture 2" descr="http://image.absoluteastronomy.com/images/topicimages/c/ch/chief_powhatan.gif"/>
          <p:cNvPicPr>
            <a:picLocks noChangeAspect="1" noChangeArrowheads="1"/>
          </p:cNvPicPr>
          <p:nvPr/>
        </p:nvPicPr>
        <p:blipFill>
          <a:blip r:embed="rId2" cstate="print"/>
          <a:srcRect/>
          <a:stretch>
            <a:fillRect/>
          </a:stretch>
        </p:blipFill>
        <p:spPr bwMode="auto">
          <a:xfrm>
            <a:off x="5029200" y="1447800"/>
            <a:ext cx="2743200" cy="396049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Powhatan Confederacy</a:t>
            </a:r>
            <a:endParaRPr lang="en-US" dirty="0"/>
          </a:p>
        </p:txBody>
      </p:sp>
      <p:pic>
        <p:nvPicPr>
          <p:cNvPr id="4" name="Picture 3" descr="c03m01"/>
          <p:cNvPicPr preferRelativeResize="0">
            <a:picLocks noChangeAspect="1" noChangeArrowheads="1"/>
          </p:cNvPicPr>
          <p:nvPr/>
        </p:nvPicPr>
        <p:blipFill>
          <a:blip r:embed="rId2" cstate="print">
            <a:lum bright="-6000" contrast="6000"/>
          </a:blip>
          <a:srcRect/>
          <a:stretch>
            <a:fillRect/>
          </a:stretch>
        </p:blipFill>
        <p:spPr bwMode="auto">
          <a:xfrm>
            <a:off x="1371600" y="1219200"/>
            <a:ext cx="6172200" cy="517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Powhatan Village</a:t>
            </a:r>
            <a:endParaRPr lang="en-US" dirty="0"/>
          </a:p>
        </p:txBody>
      </p:sp>
      <p:pic>
        <p:nvPicPr>
          <p:cNvPr id="33794" name="Picture 2" descr="http://www.nps.gov/jame/images/Sydney_King_Powhatan_village_detail_1.jpg"/>
          <p:cNvPicPr>
            <a:picLocks noChangeAspect="1" noChangeArrowheads="1"/>
          </p:cNvPicPr>
          <p:nvPr/>
        </p:nvPicPr>
        <p:blipFill>
          <a:blip r:embed="rId2" cstate="print"/>
          <a:srcRect/>
          <a:stretch>
            <a:fillRect/>
          </a:stretch>
        </p:blipFill>
        <p:spPr bwMode="auto">
          <a:xfrm>
            <a:off x="228600" y="1600200"/>
            <a:ext cx="4648200" cy="4629150"/>
          </a:xfrm>
          <a:prstGeom prst="rect">
            <a:avLst/>
          </a:prstGeom>
          <a:noFill/>
        </p:spPr>
      </p:pic>
      <p:pic>
        <p:nvPicPr>
          <p:cNvPr id="33796" name="Picture 4" descr="http://upload.wikimedia.org/wikipedia/en/7/79/Jamestownsettlement.JPG"/>
          <p:cNvPicPr>
            <a:picLocks noChangeAspect="1" noChangeArrowheads="1"/>
          </p:cNvPicPr>
          <p:nvPr/>
        </p:nvPicPr>
        <p:blipFill>
          <a:blip r:embed="rId3" cstate="print"/>
          <a:srcRect/>
          <a:stretch>
            <a:fillRect/>
          </a:stretch>
        </p:blipFill>
        <p:spPr bwMode="auto">
          <a:xfrm>
            <a:off x="4953000" y="1676400"/>
            <a:ext cx="3941233" cy="4495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Clash of Cultures </a:t>
            </a:r>
            <a:br>
              <a:rPr lang="en-US" dirty="0" smtClean="0"/>
            </a:br>
            <a:r>
              <a:rPr lang="en-US" dirty="0" smtClean="0"/>
              <a:t>First Anglo-Powhatan War</a:t>
            </a:r>
            <a:endParaRPr lang="en-US" dirty="0"/>
          </a:p>
        </p:txBody>
      </p:sp>
      <p:sp>
        <p:nvSpPr>
          <p:cNvPr id="3" name="Content Placeholder 2"/>
          <p:cNvSpPr>
            <a:spLocks noGrp="1"/>
          </p:cNvSpPr>
          <p:nvPr>
            <p:ph idx="1"/>
          </p:nvPr>
        </p:nvSpPr>
        <p:spPr>
          <a:xfrm>
            <a:off x="457200" y="1600201"/>
            <a:ext cx="4876800" cy="2971800"/>
          </a:xfrm>
        </p:spPr>
        <p:txBody>
          <a:bodyPr>
            <a:normAutofit fontScale="70000" lnSpcReduction="20000"/>
          </a:bodyPr>
          <a:lstStyle/>
          <a:p>
            <a:r>
              <a:rPr lang="en-US" dirty="0" smtClean="0"/>
              <a:t>Lord De La </a:t>
            </a:r>
            <a:r>
              <a:rPr lang="en-US" dirty="0" err="1" smtClean="0"/>
              <a:t>Warr</a:t>
            </a:r>
            <a:r>
              <a:rPr lang="en-US" dirty="0" smtClean="0"/>
              <a:t> arrived in 1610 with orders to make war on Indians</a:t>
            </a:r>
          </a:p>
          <a:p>
            <a:r>
              <a:rPr lang="en-US" dirty="0" smtClean="0"/>
              <a:t>Used “Irish Tactics” by raiding and burning villages, confiscating Indian property, and burning Indian crops </a:t>
            </a:r>
          </a:p>
          <a:p>
            <a:r>
              <a:rPr lang="en-US" dirty="0" smtClean="0"/>
              <a:t>Peace reached in 1614 with capture and eventual marriage of Pocahontas and John Rolfe</a:t>
            </a:r>
            <a:endParaRPr lang="en-US" dirty="0"/>
          </a:p>
        </p:txBody>
      </p:sp>
      <p:pic>
        <p:nvPicPr>
          <p:cNvPr id="35842" name="Picture 2" descr="http://s1.hubimg.com/u/2263456_f260.jpg"/>
          <p:cNvPicPr>
            <a:picLocks noChangeAspect="1" noChangeArrowheads="1"/>
          </p:cNvPicPr>
          <p:nvPr/>
        </p:nvPicPr>
        <p:blipFill>
          <a:blip r:embed="rId2" cstate="print"/>
          <a:srcRect/>
          <a:stretch>
            <a:fillRect/>
          </a:stretch>
        </p:blipFill>
        <p:spPr bwMode="auto">
          <a:xfrm>
            <a:off x="5486400" y="1447800"/>
            <a:ext cx="3148093" cy="2600325"/>
          </a:xfrm>
          <a:prstGeom prst="rect">
            <a:avLst/>
          </a:prstGeom>
          <a:noFill/>
        </p:spPr>
      </p:pic>
      <p:pic>
        <p:nvPicPr>
          <p:cNvPr id="30722" name="Picture 2" descr="http://www.hsd.org/images/DeFacts_Images/delawarr.gif"/>
          <p:cNvPicPr>
            <a:picLocks noChangeAspect="1" noChangeArrowheads="1"/>
          </p:cNvPicPr>
          <p:nvPr/>
        </p:nvPicPr>
        <p:blipFill>
          <a:blip r:embed="rId3" cstate="print"/>
          <a:srcRect/>
          <a:stretch>
            <a:fillRect/>
          </a:stretch>
        </p:blipFill>
        <p:spPr bwMode="auto">
          <a:xfrm>
            <a:off x="6172200" y="4114800"/>
            <a:ext cx="2046282" cy="2562225"/>
          </a:xfrm>
          <a:prstGeom prst="rect">
            <a:avLst/>
          </a:prstGeom>
          <a:noFill/>
        </p:spPr>
      </p:pic>
      <p:sp>
        <p:nvSpPr>
          <p:cNvPr id="6" name="Rectangle 5"/>
          <p:cNvSpPr/>
          <p:nvPr/>
        </p:nvSpPr>
        <p:spPr>
          <a:xfrm>
            <a:off x="838200" y="4267200"/>
            <a:ext cx="4495800" cy="2308324"/>
          </a:xfrm>
          <a:prstGeom prst="rect">
            <a:avLst/>
          </a:prstGeom>
        </p:spPr>
        <p:txBody>
          <a:bodyPr wrap="square">
            <a:spAutoFit/>
          </a:bodyPr>
          <a:lstStyle/>
          <a:p>
            <a:r>
              <a:rPr lang="en-US" i="1" dirty="0" smtClean="0"/>
              <a:t>“be disarmed (and) have his arms broken and his tongue bored through with an awl (and) shall pass through a guard of 40 men and shall be butted (with muskets) by every one of them and at the head of the troop kicked down and footed out of the fort.” –Punishment for criticizing Governor De La </a:t>
            </a:r>
            <a:r>
              <a:rPr lang="en-US" i="1" dirty="0" err="1" smtClean="0"/>
              <a:t>Warr</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Powhatan Uprising of 1622</a:t>
            </a:r>
            <a:endParaRPr lang="en-US" dirty="0"/>
          </a:p>
        </p:txBody>
      </p:sp>
      <p:sp>
        <p:nvSpPr>
          <p:cNvPr id="3" name="Content Placeholder 2"/>
          <p:cNvSpPr>
            <a:spLocks noGrp="1"/>
          </p:cNvSpPr>
          <p:nvPr>
            <p:ph idx="1"/>
          </p:nvPr>
        </p:nvSpPr>
        <p:spPr>
          <a:xfrm>
            <a:off x="457200" y="1143001"/>
            <a:ext cx="8229600" cy="838200"/>
          </a:xfrm>
        </p:spPr>
        <p:txBody>
          <a:bodyPr>
            <a:normAutofit fontScale="92500" lnSpcReduction="20000"/>
          </a:bodyPr>
          <a:lstStyle/>
          <a:p>
            <a:r>
              <a:rPr lang="en-US" dirty="0" smtClean="0"/>
              <a:t>Indians attacked English killing 347 (including John Rolfe)</a:t>
            </a:r>
          </a:p>
          <a:p>
            <a:pPr>
              <a:buNone/>
            </a:pPr>
            <a:endParaRPr lang="en-US" dirty="0"/>
          </a:p>
        </p:txBody>
      </p:sp>
      <p:pic>
        <p:nvPicPr>
          <p:cNvPr id="4" name="Picture 3" descr="scenes from Smith's book-2"/>
          <p:cNvPicPr>
            <a:picLocks noChangeAspect="1" noChangeArrowheads="1"/>
          </p:cNvPicPr>
          <p:nvPr/>
        </p:nvPicPr>
        <p:blipFill>
          <a:blip r:embed="rId2" cstate="print">
            <a:lum bright="-6000" contrast="6000"/>
          </a:blip>
          <a:srcRect l="10001"/>
          <a:stretch>
            <a:fillRect/>
          </a:stretch>
        </p:blipFill>
        <p:spPr bwMode="auto">
          <a:xfrm>
            <a:off x="838200" y="1981200"/>
            <a:ext cx="2971800" cy="3989617"/>
          </a:xfrm>
          <a:prstGeom prst="rect">
            <a:avLst/>
          </a:prstGeom>
          <a:noFill/>
          <a:ln w="9525">
            <a:solidFill>
              <a:schemeClr val="tx1"/>
            </a:solidFill>
            <a:miter lim="800000"/>
            <a:headEnd/>
            <a:tailEnd/>
          </a:ln>
        </p:spPr>
      </p:pic>
      <p:pic>
        <p:nvPicPr>
          <p:cNvPr id="5" name="Picture 3" descr="The massacre of the settlers in 1622"/>
          <p:cNvPicPr>
            <a:picLocks noChangeAspect="1" noChangeArrowheads="1"/>
          </p:cNvPicPr>
          <p:nvPr/>
        </p:nvPicPr>
        <p:blipFill>
          <a:blip r:embed="rId3" cstate="print">
            <a:lum contrast="6000"/>
          </a:blip>
          <a:srcRect/>
          <a:stretch>
            <a:fillRect/>
          </a:stretch>
        </p:blipFill>
        <p:spPr bwMode="auto">
          <a:xfrm>
            <a:off x="4038600" y="1905000"/>
            <a:ext cx="4649680" cy="3990975"/>
          </a:xfrm>
          <a:prstGeom prst="rect">
            <a:avLst/>
          </a:prstGeom>
          <a:noFill/>
          <a:ln w="9525">
            <a:solidFill>
              <a:schemeClr val="tx1"/>
            </a:solidFill>
            <a:miter lim="800000"/>
            <a:headEnd/>
            <a:tailEnd/>
          </a:ln>
        </p:spPr>
      </p:pic>
      <p:sp>
        <p:nvSpPr>
          <p:cNvPr id="6" name="TextBox 5"/>
          <p:cNvSpPr txBox="1"/>
          <p:nvPr/>
        </p:nvSpPr>
        <p:spPr>
          <a:xfrm>
            <a:off x="1143000" y="6172200"/>
            <a:ext cx="7391400" cy="369332"/>
          </a:xfrm>
          <a:prstGeom prst="rect">
            <a:avLst/>
          </a:prstGeom>
          <a:noFill/>
        </p:spPr>
        <p:txBody>
          <a:bodyPr wrap="square" rtlCol="0">
            <a:spAutoFit/>
          </a:bodyPr>
          <a:lstStyle/>
          <a:p>
            <a:r>
              <a:rPr lang="en-US" dirty="0" smtClean="0"/>
              <a:t>Left: Colonist portrayal of Indians, Right: Painting Powhatan uprising of 1622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Anglo-Powhatan War</a:t>
            </a:r>
            <a:endParaRPr lang="en-US" dirty="0"/>
          </a:p>
        </p:txBody>
      </p:sp>
      <p:sp>
        <p:nvSpPr>
          <p:cNvPr id="3" name="Content Placeholder 2"/>
          <p:cNvSpPr>
            <a:spLocks noGrp="1"/>
          </p:cNvSpPr>
          <p:nvPr>
            <p:ph idx="1"/>
          </p:nvPr>
        </p:nvSpPr>
        <p:spPr>
          <a:xfrm>
            <a:off x="457200" y="1600200"/>
            <a:ext cx="4267200" cy="3352799"/>
          </a:xfrm>
        </p:spPr>
        <p:txBody>
          <a:bodyPr>
            <a:normAutofit fontScale="85000" lnSpcReduction="20000"/>
          </a:bodyPr>
          <a:lstStyle/>
          <a:p>
            <a:r>
              <a:rPr lang="en-US" dirty="0" smtClean="0"/>
              <a:t>1644-1646 Powhatan’s attempted to finally dislodge the settlers</a:t>
            </a:r>
          </a:p>
          <a:p>
            <a:r>
              <a:rPr lang="en-US" dirty="0" smtClean="0"/>
              <a:t>They lost and were forced to sign Peace Treaty of 1646</a:t>
            </a:r>
          </a:p>
          <a:p>
            <a:pPr lvl="1"/>
            <a:r>
              <a:rPr lang="en-US" dirty="0" smtClean="0"/>
              <a:t>Removed Indians from their land and set them up in “Reservations”</a:t>
            </a:r>
            <a:endParaRPr lang="en-US" dirty="0"/>
          </a:p>
        </p:txBody>
      </p:sp>
      <p:pic>
        <p:nvPicPr>
          <p:cNvPr id="36866" name="Picture 2" descr="http://cynthiaswope.com/withinthevines/jamestown/natamer/OpenchArrowLeft.jpg"/>
          <p:cNvPicPr>
            <a:picLocks noChangeAspect="1" noChangeArrowheads="1"/>
          </p:cNvPicPr>
          <p:nvPr/>
        </p:nvPicPr>
        <p:blipFill>
          <a:blip r:embed="rId2" cstate="print"/>
          <a:srcRect/>
          <a:stretch>
            <a:fillRect/>
          </a:stretch>
        </p:blipFill>
        <p:spPr bwMode="auto">
          <a:xfrm>
            <a:off x="5410200" y="1524000"/>
            <a:ext cx="3019425" cy="5162550"/>
          </a:xfrm>
          <a:prstGeom prst="rect">
            <a:avLst/>
          </a:prstGeom>
          <a:noFill/>
        </p:spPr>
      </p:pic>
      <p:sp>
        <p:nvSpPr>
          <p:cNvPr id="5" name="TextBox 4"/>
          <p:cNvSpPr txBox="1"/>
          <p:nvPr/>
        </p:nvSpPr>
        <p:spPr>
          <a:xfrm>
            <a:off x="1143000" y="5562600"/>
            <a:ext cx="4114800" cy="923330"/>
          </a:xfrm>
          <a:prstGeom prst="rect">
            <a:avLst/>
          </a:prstGeom>
          <a:noFill/>
        </p:spPr>
        <p:txBody>
          <a:bodyPr wrap="square" rtlCol="0">
            <a:spAutoFit/>
          </a:bodyPr>
          <a:lstStyle/>
          <a:p>
            <a:r>
              <a:rPr lang="en-US" dirty="0" smtClean="0"/>
              <a:t>Right: Chief Powhatan (c. June 17, 1545 – c. 1618), whose proper name was </a:t>
            </a:r>
            <a:r>
              <a:rPr lang="en-US" dirty="0" err="1" smtClean="0"/>
              <a:t>Wahunsenacawh</a:t>
            </a:r>
            <a:r>
              <a:rPr lang="en-US"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were the Indian’s defeated?</a:t>
            </a:r>
            <a:endParaRPr lang="en-US" dirty="0"/>
          </a:p>
        </p:txBody>
      </p:sp>
      <p:sp>
        <p:nvSpPr>
          <p:cNvPr id="3" name="Content Placeholder 2"/>
          <p:cNvSpPr>
            <a:spLocks noGrp="1"/>
          </p:cNvSpPr>
          <p:nvPr>
            <p:ph idx="1"/>
          </p:nvPr>
        </p:nvSpPr>
        <p:spPr/>
        <p:txBody>
          <a:bodyPr/>
          <a:lstStyle/>
          <a:p>
            <a:r>
              <a:rPr lang="en-US" b="1" u="sng" dirty="0" smtClean="0"/>
              <a:t>D</a:t>
            </a:r>
            <a:r>
              <a:rPr lang="en-US" dirty="0" smtClean="0"/>
              <a:t>isease- Within 50 years they lost 90% of population</a:t>
            </a:r>
          </a:p>
          <a:p>
            <a:r>
              <a:rPr lang="en-US" b="1" u="sng" dirty="0" smtClean="0"/>
              <a:t>D</a:t>
            </a:r>
            <a:r>
              <a:rPr lang="en-US" dirty="0" smtClean="0"/>
              <a:t>isorganization- Wanted firearms and fought one another rather than band together</a:t>
            </a:r>
          </a:p>
          <a:p>
            <a:r>
              <a:rPr lang="en-US" b="1" u="sng" dirty="0" smtClean="0"/>
              <a:t>D</a:t>
            </a:r>
            <a:r>
              <a:rPr lang="en-US" dirty="0" smtClean="0"/>
              <a:t>isposability- Indians had nothing the settlers considered useful anymore.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a:t>
            </a:r>
            <a:endParaRPr lang="en-US" dirty="0"/>
          </a:p>
        </p:txBody>
      </p:sp>
      <p:sp>
        <p:nvSpPr>
          <p:cNvPr id="3" name="Content Placeholder 2"/>
          <p:cNvSpPr>
            <a:spLocks noGrp="1"/>
          </p:cNvSpPr>
          <p:nvPr>
            <p:ph idx="1"/>
          </p:nvPr>
        </p:nvSpPr>
        <p:spPr>
          <a:xfrm>
            <a:off x="457200" y="1219200"/>
            <a:ext cx="8229600" cy="990601"/>
          </a:xfrm>
        </p:spPr>
        <p:txBody>
          <a:bodyPr>
            <a:normAutofit fontScale="70000" lnSpcReduction="20000"/>
          </a:bodyPr>
          <a:lstStyle/>
          <a:p>
            <a:r>
              <a:rPr lang="en-US" dirty="0" smtClean="0"/>
              <a:t>What made the colony prosperous? (Video)</a:t>
            </a:r>
          </a:p>
          <a:p>
            <a:r>
              <a:rPr lang="en-US" dirty="0" smtClean="0">
                <a:hlinkClick r:id="rId2"/>
              </a:rPr>
              <a:t>http://www.youtube.com/watch?v=9nKRHV23Mqc&amp;list=PLDC790008118A3D4A</a:t>
            </a:r>
            <a:endParaRPr lang="en-US" dirty="0" smtClean="0"/>
          </a:p>
          <a:p>
            <a:endParaRPr lang="en-US" dirty="0"/>
          </a:p>
        </p:txBody>
      </p:sp>
      <p:pic>
        <p:nvPicPr>
          <p:cNvPr id="4" name="Picture 3" descr="John Rolfe"/>
          <p:cNvPicPr>
            <a:picLocks noChangeAspect="1" noChangeArrowheads="1"/>
          </p:cNvPicPr>
          <p:nvPr/>
        </p:nvPicPr>
        <p:blipFill>
          <a:blip r:embed="rId3" cstate="print">
            <a:lum bright="-12000" contrast="12000"/>
          </a:blip>
          <a:srcRect/>
          <a:stretch>
            <a:fillRect/>
          </a:stretch>
        </p:blipFill>
        <p:spPr bwMode="auto">
          <a:xfrm>
            <a:off x="457200" y="2362200"/>
            <a:ext cx="2175606" cy="3581400"/>
          </a:xfrm>
          <a:prstGeom prst="rect">
            <a:avLst/>
          </a:prstGeom>
          <a:noFill/>
          <a:ln w="9525">
            <a:solidFill>
              <a:schemeClr val="tx2"/>
            </a:solidFill>
            <a:miter lim="800000"/>
            <a:headEnd/>
            <a:tailEnd/>
          </a:ln>
        </p:spPr>
      </p:pic>
      <p:pic>
        <p:nvPicPr>
          <p:cNvPr id="5" name="Picture 8" descr="plant_sm"/>
          <p:cNvPicPr>
            <a:picLocks noChangeAspect="1" noChangeArrowheads="1"/>
          </p:cNvPicPr>
          <p:nvPr/>
        </p:nvPicPr>
        <p:blipFill>
          <a:blip r:embed="rId4" cstate="print">
            <a:lum bright="6000" contrast="6000"/>
          </a:blip>
          <a:srcRect/>
          <a:stretch>
            <a:fillRect/>
          </a:stretch>
        </p:blipFill>
        <p:spPr bwMode="auto">
          <a:xfrm>
            <a:off x="2819400" y="2362200"/>
            <a:ext cx="2575445" cy="3429000"/>
          </a:xfrm>
          <a:prstGeom prst="rect">
            <a:avLst/>
          </a:prstGeom>
          <a:noFill/>
          <a:ln w="9525">
            <a:solidFill>
              <a:schemeClr val="tx1"/>
            </a:solidFill>
            <a:miter lim="800000"/>
            <a:headEnd/>
            <a:tailEnd/>
          </a:ln>
        </p:spPr>
      </p:pic>
      <p:pic>
        <p:nvPicPr>
          <p:cNvPr id="38914" name="Picture 2" descr="http://www.dcpages.com/gallery/d/100945-2/DSC01631.jpg"/>
          <p:cNvPicPr>
            <a:picLocks noChangeAspect="1" noChangeArrowheads="1"/>
          </p:cNvPicPr>
          <p:nvPr/>
        </p:nvPicPr>
        <p:blipFill>
          <a:blip r:embed="rId5" cstate="print"/>
          <a:srcRect/>
          <a:stretch>
            <a:fillRect/>
          </a:stretch>
        </p:blipFill>
        <p:spPr bwMode="auto">
          <a:xfrm>
            <a:off x="5486400" y="2362200"/>
            <a:ext cx="3413125" cy="3413125"/>
          </a:xfrm>
          <a:prstGeom prst="rect">
            <a:avLst/>
          </a:prstGeom>
          <a:noFill/>
        </p:spPr>
      </p:pic>
      <p:sp>
        <p:nvSpPr>
          <p:cNvPr id="7" name="TextBox 6"/>
          <p:cNvSpPr txBox="1"/>
          <p:nvPr/>
        </p:nvSpPr>
        <p:spPr>
          <a:xfrm>
            <a:off x="1219200" y="6248400"/>
            <a:ext cx="7467600" cy="381000"/>
          </a:xfrm>
          <a:prstGeom prst="rect">
            <a:avLst/>
          </a:prstGeom>
          <a:noFill/>
        </p:spPr>
        <p:txBody>
          <a:bodyPr wrap="square" rtlCol="0">
            <a:spAutoFit/>
          </a:bodyPr>
          <a:lstStyle/>
          <a:p>
            <a:r>
              <a:rPr lang="en-US" dirty="0" smtClean="0"/>
              <a:t>Left: John Rolfe , Center: Tobacco Plant, Right: Tobacco drying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 before colonization</a:t>
            </a:r>
            <a:endParaRPr lang="en-US" dirty="0"/>
          </a:p>
        </p:txBody>
      </p:sp>
      <p:sp>
        <p:nvSpPr>
          <p:cNvPr id="3" name="Content Placeholder 2"/>
          <p:cNvSpPr>
            <a:spLocks noGrp="1"/>
          </p:cNvSpPr>
          <p:nvPr>
            <p:ph idx="1"/>
          </p:nvPr>
        </p:nvSpPr>
        <p:spPr>
          <a:xfrm>
            <a:off x="457200" y="1066801"/>
            <a:ext cx="3962400" cy="2895600"/>
          </a:xfrm>
        </p:spPr>
        <p:txBody>
          <a:bodyPr>
            <a:normAutofit fontScale="92500" lnSpcReduction="20000"/>
          </a:bodyPr>
          <a:lstStyle/>
          <a:p>
            <a:r>
              <a:rPr lang="en-US" dirty="0" smtClean="0"/>
              <a:t>Spain and England allies and England had little interest</a:t>
            </a:r>
          </a:p>
          <a:p>
            <a:r>
              <a:rPr lang="en-US" dirty="0" smtClean="0"/>
              <a:t>King Henry VIII</a:t>
            </a:r>
          </a:p>
          <a:p>
            <a:pPr lvl="1"/>
            <a:r>
              <a:rPr lang="en-US" dirty="0" smtClean="0"/>
              <a:t>“Off with her head”</a:t>
            </a:r>
          </a:p>
          <a:p>
            <a:r>
              <a:rPr lang="en-US" dirty="0" smtClean="0"/>
              <a:t>Protestant Reformation</a:t>
            </a:r>
          </a:p>
          <a:p>
            <a:endParaRPr lang="en-US" dirty="0"/>
          </a:p>
        </p:txBody>
      </p:sp>
      <p:pic>
        <p:nvPicPr>
          <p:cNvPr id="15362" name="Picture 2" descr="http://www.1bigpresent.co.uk/images/henryred2.jpg"/>
          <p:cNvPicPr>
            <a:picLocks noChangeAspect="1" noChangeArrowheads="1"/>
          </p:cNvPicPr>
          <p:nvPr/>
        </p:nvPicPr>
        <p:blipFill>
          <a:blip r:embed="rId2" cstate="print"/>
          <a:srcRect/>
          <a:stretch>
            <a:fillRect/>
          </a:stretch>
        </p:blipFill>
        <p:spPr bwMode="auto">
          <a:xfrm>
            <a:off x="4648200" y="1295401"/>
            <a:ext cx="3533775" cy="4876800"/>
          </a:xfrm>
          <a:prstGeom prst="rect">
            <a:avLst/>
          </a:prstGeom>
          <a:noFill/>
        </p:spPr>
      </p:pic>
      <p:sp>
        <p:nvSpPr>
          <p:cNvPr id="5" name="TextBox 4"/>
          <p:cNvSpPr txBox="1"/>
          <p:nvPr/>
        </p:nvSpPr>
        <p:spPr>
          <a:xfrm>
            <a:off x="5486400" y="6324600"/>
            <a:ext cx="1905000" cy="369332"/>
          </a:xfrm>
          <a:prstGeom prst="rect">
            <a:avLst/>
          </a:prstGeom>
          <a:noFill/>
        </p:spPr>
        <p:txBody>
          <a:bodyPr wrap="square" rtlCol="0">
            <a:spAutoFit/>
          </a:bodyPr>
          <a:lstStyle/>
          <a:p>
            <a:r>
              <a:rPr lang="en-US" dirty="0" smtClean="0"/>
              <a:t>King Henry VIII</a:t>
            </a:r>
            <a:endParaRPr lang="en-US" dirty="0"/>
          </a:p>
        </p:txBody>
      </p:sp>
      <p:pic>
        <p:nvPicPr>
          <p:cNvPr id="49154" name="Picture 2" descr="http://www.btinternet.com/~j.larmouth/sarah-jayne/wives/wives.jpg"/>
          <p:cNvPicPr>
            <a:picLocks noChangeAspect="1" noChangeArrowheads="1"/>
          </p:cNvPicPr>
          <p:nvPr/>
        </p:nvPicPr>
        <p:blipFill>
          <a:blip r:embed="rId3" cstate="print"/>
          <a:srcRect/>
          <a:stretch>
            <a:fillRect/>
          </a:stretch>
        </p:blipFill>
        <p:spPr bwMode="auto">
          <a:xfrm>
            <a:off x="457200" y="3974822"/>
            <a:ext cx="3733800" cy="267233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981200" y="365125"/>
            <a:ext cx="6858000" cy="701675"/>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a:spcBef>
                <a:spcPct val="50000"/>
              </a:spcBef>
            </a:pPr>
            <a:r>
              <a:rPr lang="en-US" sz="4000" b="1" dirty="0" smtClean="0">
                <a:solidFill>
                  <a:srgbClr val="CC3300"/>
                </a:solidFill>
              </a:rPr>
              <a:t>Early Tobacco Production</a:t>
            </a:r>
            <a:endParaRPr lang="en-US" sz="4000" b="1" dirty="0">
              <a:solidFill>
                <a:srgbClr val="CC3300"/>
              </a:solidFill>
            </a:endParaRPr>
          </a:p>
        </p:txBody>
      </p:sp>
      <p:sp>
        <p:nvSpPr>
          <p:cNvPr id="61443" name="Text Box 3"/>
          <p:cNvSpPr txBox="1">
            <a:spLocks noChangeArrowheads="1"/>
          </p:cNvSpPr>
          <p:nvPr/>
        </p:nvSpPr>
        <p:spPr bwMode="auto">
          <a:xfrm>
            <a:off x="2133600" y="990601"/>
            <a:ext cx="6477000" cy="4893647"/>
          </a:xfrm>
          <a:prstGeom prst="rect">
            <a:avLst/>
          </a:prstGeom>
          <a:solidFill>
            <a:schemeClr val="bg1">
              <a:alpha val="14000"/>
            </a:schemeClr>
          </a:solidFill>
          <a:ln w="12700">
            <a:noFill/>
            <a:miter lim="800000"/>
            <a:headEnd/>
            <a:tailEnd/>
          </a:ln>
          <a:effectLst/>
        </p:spPr>
        <p:txBody>
          <a:bodyPr wrap="square">
            <a:spAutoFit/>
          </a:bodyPr>
          <a:lstStyle/>
          <a:p>
            <a:r>
              <a:rPr lang="en-US" sz="2400" dirty="0">
                <a:solidFill>
                  <a:srgbClr val="003192"/>
                </a:solidFill>
                <a:effectLst>
                  <a:outerShdw blurRad="38100" dist="38100" dir="2700000" algn="tl">
                    <a:srgbClr val="C0C0C0"/>
                  </a:outerShdw>
                </a:effectLst>
                <a:latin typeface="Comic Sans MS" pitchFamily="66" charset="0"/>
              </a:rPr>
              <a:t>1618</a:t>
            </a:r>
            <a:r>
              <a:rPr lang="en-US" sz="2400" dirty="0">
                <a:latin typeface="Comic Sans MS" pitchFamily="66" charset="0"/>
              </a:rPr>
              <a:t> — Virginia produces </a:t>
            </a:r>
            <a:r>
              <a:rPr lang="en-US" sz="2400" u="sng" dirty="0">
                <a:latin typeface="Comic Sans MS" pitchFamily="66" charset="0"/>
              </a:rPr>
              <a:t>20,000 pounds</a:t>
            </a:r>
            <a:r>
              <a:rPr lang="en-US" sz="2400" dirty="0">
                <a:latin typeface="Comic Sans MS" pitchFamily="66" charset="0"/>
              </a:rPr>
              <a:t> of </a:t>
            </a:r>
            <a:br>
              <a:rPr lang="en-US" sz="2400" dirty="0">
                <a:latin typeface="Comic Sans MS" pitchFamily="66" charset="0"/>
              </a:rPr>
            </a:br>
            <a:r>
              <a:rPr lang="en-US" sz="2400" dirty="0">
                <a:latin typeface="Comic Sans MS" pitchFamily="66" charset="0"/>
              </a:rPr>
              <a:t>             tobacco.</a:t>
            </a:r>
            <a:br>
              <a:rPr lang="en-US" sz="2400" dirty="0">
                <a:latin typeface="Comic Sans MS" pitchFamily="66" charset="0"/>
              </a:rPr>
            </a:br>
            <a:endParaRPr lang="en-US" sz="2400" dirty="0">
              <a:latin typeface="Comic Sans MS" pitchFamily="66" charset="0"/>
            </a:endParaRPr>
          </a:p>
          <a:p>
            <a:r>
              <a:rPr lang="en-US" sz="2400" dirty="0">
                <a:solidFill>
                  <a:srgbClr val="003192"/>
                </a:solidFill>
                <a:effectLst>
                  <a:outerShdw blurRad="38100" dist="38100" dir="2700000" algn="tl">
                    <a:srgbClr val="C0C0C0"/>
                  </a:outerShdw>
                </a:effectLst>
                <a:latin typeface="Comic Sans MS" pitchFamily="66" charset="0"/>
              </a:rPr>
              <a:t>1622</a:t>
            </a:r>
            <a:r>
              <a:rPr lang="en-US" sz="2400" dirty="0">
                <a:latin typeface="Comic Sans MS" pitchFamily="66" charset="0"/>
              </a:rPr>
              <a:t> — Despite losing nearly one-third of </a:t>
            </a:r>
            <a:br>
              <a:rPr lang="en-US" sz="2400" dirty="0">
                <a:latin typeface="Comic Sans MS" pitchFamily="66" charset="0"/>
              </a:rPr>
            </a:br>
            <a:r>
              <a:rPr lang="en-US" sz="2400" dirty="0">
                <a:latin typeface="Comic Sans MS" pitchFamily="66" charset="0"/>
              </a:rPr>
              <a:t>             its colonists in an Indian attack,</a:t>
            </a:r>
            <a:br>
              <a:rPr lang="en-US" sz="2400" dirty="0">
                <a:latin typeface="Comic Sans MS" pitchFamily="66" charset="0"/>
              </a:rPr>
            </a:br>
            <a:r>
              <a:rPr lang="en-US" sz="2400" dirty="0">
                <a:latin typeface="Comic Sans MS" pitchFamily="66" charset="0"/>
              </a:rPr>
              <a:t>             Virginia produces </a:t>
            </a:r>
            <a:r>
              <a:rPr lang="en-US" sz="2400" u="sng" dirty="0">
                <a:latin typeface="Comic Sans MS" pitchFamily="66" charset="0"/>
              </a:rPr>
              <a:t>60,000 pounds</a:t>
            </a:r>
            <a:r>
              <a:rPr lang="en-US" sz="2400" dirty="0">
                <a:latin typeface="Comic Sans MS" pitchFamily="66" charset="0"/>
              </a:rPr>
              <a:t> of</a:t>
            </a:r>
            <a:br>
              <a:rPr lang="en-US" sz="2400" dirty="0">
                <a:latin typeface="Comic Sans MS" pitchFamily="66" charset="0"/>
              </a:rPr>
            </a:br>
            <a:r>
              <a:rPr lang="en-US" sz="2400" dirty="0">
                <a:latin typeface="Comic Sans MS" pitchFamily="66" charset="0"/>
              </a:rPr>
              <a:t>             tobacco.</a:t>
            </a:r>
            <a:br>
              <a:rPr lang="en-US" sz="2400" dirty="0">
                <a:latin typeface="Comic Sans MS" pitchFamily="66" charset="0"/>
              </a:rPr>
            </a:br>
            <a:endParaRPr lang="en-US" sz="2400" dirty="0">
              <a:latin typeface="Comic Sans MS" pitchFamily="66" charset="0"/>
            </a:endParaRPr>
          </a:p>
          <a:p>
            <a:r>
              <a:rPr lang="en-US" sz="2400" dirty="0">
                <a:solidFill>
                  <a:srgbClr val="003192"/>
                </a:solidFill>
                <a:effectLst>
                  <a:outerShdw blurRad="38100" dist="38100" dir="2700000" algn="tl">
                    <a:srgbClr val="C0C0C0"/>
                  </a:outerShdw>
                </a:effectLst>
                <a:latin typeface="Comic Sans MS" pitchFamily="66" charset="0"/>
              </a:rPr>
              <a:t>1627</a:t>
            </a:r>
            <a:r>
              <a:rPr lang="en-US" sz="2400" dirty="0">
                <a:latin typeface="Comic Sans MS" pitchFamily="66" charset="0"/>
              </a:rPr>
              <a:t> — Virginia produces </a:t>
            </a:r>
            <a:r>
              <a:rPr lang="en-US" sz="2400" u="sng" dirty="0">
                <a:latin typeface="Comic Sans MS" pitchFamily="66" charset="0"/>
              </a:rPr>
              <a:t>500,000 pounds</a:t>
            </a:r>
            <a:r>
              <a:rPr lang="en-US" sz="2400" dirty="0">
                <a:latin typeface="Comic Sans MS" pitchFamily="66" charset="0"/>
              </a:rPr>
              <a:t/>
            </a:r>
            <a:br>
              <a:rPr lang="en-US" sz="2400" dirty="0">
                <a:latin typeface="Comic Sans MS" pitchFamily="66" charset="0"/>
              </a:rPr>
            </a:br>
            <a:r>
              <a:rPr lang="en-US" sz="2400" dirty="0">
                <a:latin typeface="Comic Sans MS" pitchFamily="66" charset="0"/>
              </a:rPr>
              <a:t>             of tobacco.</a:t>
            </a:r>
            <a:br>
              <a:rPr lang="en-US" sz="2400" dirty="0">
                <a:latin typeface="Comic Sans MS" pitchFamily="66" charset="0"/>
              </a:rPr>
            </a:br>
            <a:endParaRPr lang="en-US" sz="2400" dirty="0">
              <a:latin typeface="Comic Sans MS" pitchFamily="66" charset="0"/>
            </a:endParaRPr>
          </a:p>
          <a:p>
            <a:r>
              <a:rPr lang="en-US" sz="2400" dirty="0">
                <a:solidFill>
                  <a:srgbClr val="003192"/>
                </a:solidFill>
                <a:effectLst>
                  <a:outerShdw blurRad="38100" dist="38100" dir="2700000" algn="tl">
                    <a:srgbClr val="C0C0C0"/>
                  </a:outerShdw>
                </a:effectLst>
                <a:latin typeface="Comic Sans MS" pitchFamily="66" charset="0"/>
              </a:rPr>
              <a:t>1629</a:t>
            </a:r>
            <a:r>
              <a:rPr lang="en-US" sz="2400" dirty="0">
                <a:latin typeface="Comic Sans MS" pitchFamily="66" charset="0"/>
              </a:rPr>
              <a:t> — Virginia produces </a:t>
            </a:r>
            <a:r>
              <a:rPr lang="en-US" sz="2400" u="sng" dirty="0">
                <a:latin typeface="Comic Sans MS" pitchFamily="66" charset="0"/>
              </a:rPr>
              <a:t>1,500,000 pounds</a:t>
            </a:r>
            <a:r>
              <a:rPr lang="en-US" sz="2400" dirty="0">
                <a:latin typeface="Comic Sans MS" pitchFamily="66" charset="0"/>
              </a:rPr>
              <a:t> </a:t>
            </a:r>
            <a:br>
              <a:rPr lang="en-US" sz="2400" dirty="0">
                <a:latin typeface="Comic Sans MS" pitchFamily="66" charset="0"/>
              </a:rPr>
            </a:br>
            <a:r>
              <a:rPr lang="en-US" sz="2400" dirty="0">
                <a:latin typeface="Comic Sans MS" pitchFamily="66" charset="0"/>
              </a:rPr>
              <a:t>             of tobacco.</a:t>
            </a:r>
          </a:p>
        </p:txBody>
      </p:sp>
      <p:sp>
        <p:nvSpPr>
          <p:cNvPr id="5" name="TextBox 4"/>
          <p:cNvSpPr txBox="1"/>
          <p:nvPr/>
        </p:nvSpPr>
        <p:spPr>
          <a:xfrm>
            <a:off x="533400" y="6172200"/>
            <a:ext cx="8229600" cy="369332"/>
          </a:xfrm>
          <a:prstGeom prst="rect">
            <a:avLst/>
          </a:prstGeom>
          <a:noFill/>
        </p:spPr>
        <p:txBody>
          <a:bodyPr wrap="square" rtlCol="0">
            <a:spAutoFit/>
          </a:bodyPr>
          <a:lstStyle/>
          <a:p>
            <a:r>
              <a:rPr lang="en-US" dirty="0" smtClean="0"/>
              <a:t>What problems do you foresee for this colony?</a:t>
            </a:r>
            <a:endParaRPr lang="en-US" dirty="0"/>
          </a:p>
        </p:txBody>
      </p:sp>
      <p:pic>
        <p:nvPicPr>
          <p:cNvPr id="40962" name="Picture 2" descr="http://www.nps.gov/jame/images/English_Gentleman_Smoking_Tobacco_1.jpg"/>
          <p:cNvPicPr>
            <a:picLocks noChangeAspect="1" noChangeArrowheads="1"/>
          </p:cNvPicPr>
          <p:nvPr/>
        </p:nvPicPr>
        <p:blipFill>
          <a:blip r:embed="rId2" cstate="print"/>
          <a:srcRect/>
          <a:stretch>
            <a:fillRect/>
          </a:stretch>
        </p:blipFill>
        <p:spPr bwMode="auto">
          <a:xfrm>
            <a:off x="63500" y="1600200"/>
            <a:ext cx="2017199" cy="20637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 with Tobacco</a:t>
            </a:r>
            <a:endParaRPr lang="en-US" dirty="0"/>
          </a:p>
        </p:txBody>
      </p:sp>
      <p:sp>
        <p:nvSpPr>
          <p:cNvPr id="6" name="Content Placeholder 5"/>
          <p:cNvSpPr>
            <a:spLocks noGrp="1"/>
          </p:cNvSpPr>
          <p:nvPr>
            <p:ph idx="1"/>
          </p:nvPr>
        </p:nvSpPr>
        <p:spPr>
          <a:xfrm>
            <a:off x="457200" y="1600200"/>
            <a:ext cx="3886200" cy="4525963"/>
          </a:xfrm>
        </p:spPr>
        <p:txBody>
          <a:bodyPr>
            <a:normAutofit fontScale="92500" lnSpcReduction="10000"/>
          </a:bodyPr>
          <a:lstStyle/>
          <a:p>
            <a:r>
              <a:rPr lang="en-US" dirty="0" smtClean="0"/>
              <a:t>Virginia one crop economy</a:t>
            </a:r>
          </a:p>
          <a:p>
            <a:r>
              <a:rPr lang="en-US" dirty="0" smtClean="0"/>
              <a:t>Had to import their food</a:t>
            </a:r>
          </a:p>
          <a:p>
            <a:r>
              <a:rPr lang="en-US" dirty="0" smtClean="0"/>
              <a:t>Prices decline</a:t>
            </a:r>
          </a:p>
          <a:p>
            <a:r>
              <a:rPr lang="en-US" dirty="0" smtClean="0"/>
              <a:t>Ruins soil</a:t>
            </a:r>
          </a:p>
          <a:p>
            <a:r>
              <a:rPr lang="en-US" dirty="0" smtClean="0"/>
              <a:t>Need for cheap abundant labor- But from where?</a:t>
            </a:r>
          </a:p>
        </p:txBody>
      </p:sp>
      <p:pic>
        <p:nvPicPr>
          <p:cNvPr id="5" name="Picture 4" descr="304690_la_03_01"/>
          <p:cNvPicPr>
            <a:picLocks noChangeAspect="1" noChangeArrowheads="1"/>
          </p:cNvPicPr>
          <p:nvPr/>
        </p:nvPicPr>
        <p:blipFill>
          <a:blip r:embed="rId2" cstate="print">
            <a:lum bright="-12000" contrast="24000"/>
          </a:blip>
          <a:srcRect/>
          <a:stretch>
            <a:fillRect/>
          </a:stretch>
        </p:blipFill>
        <p:spPr bwMode="auto">
          <a:xfrm>
            <a:off x="4648200" y="1447800"/>
            <a:ext cx="4337050" cy="43434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Headright</a:t>
            </a:r>
            <a:r>
              <a:rPr lang="en-US" dirty="0" smtClean="0"/>
              <a:t> System</a:t>
            </a:r>
            <a:endParaRPr lang="en-US" dirty="0"/>
          </a:p>
        </p:txBody>
      </p:sp>
      <p:sp>
        <p:nvSpPr>
          <p:cNvPr id="3" name="Content Placeholder 2"/>
          <p:cNvSpPr>
            <a:spLocks noGrp="1"/>
          </p:cNvSpPr>
          <p:nvPr>
            <p:ph idx="1"/>
          </p:nvPr>
        </p:nvSpPr>
        <p:spPr/>
        <p:txBody>
          <a:bodyPr/>
          <a:lstStyle/>
          <a:p>
            <a:r>
              <a:rPr lang="en-US" dirty="0" smtClean="0"/>
              <a:t>Indentured Servitude</a:t>
            </a:r>
          </a:p>
          <a:p>
            <a:pPr lvl="1"/>
            <a:r>
              <a:rPr lang="en-US" dirty="0" err="1" smtClean="0"/>
              <a:t>Headright</a:t>
            </a:r>
            <a:r>
              <a:rPr lang="en-US" dirty="0" smtClean="0"/>
              <a:t> System</a:t>
            </a:r>
          </a:p>
          <a:p>
            <a:pPr lvl="2"/>
            <a:r>
              <a:rPr lang="en-US" dirty="0" smtClean="0"/>
              <a:t>Each owner who paid for passage would get 50 acres of land</a:t>
            </a:r>
          </a:p>
          <a:p>
            <a:pPr lvl="2"/>
            <a:r>
              <a:rPr lang="en-US" dirty="0" smtClean="0"/>
              <a:t>5-7 year contract</a:t>
            </a:r>
          </a:p>
          <a:p>
            <a:pPr lvl="2"/>
            <a:r>
              <a:rPr lang="en-US" dirty="0" smtClean="0"/>
              <a:t>Could not marry </a:t>
            </a:r>
          </a:p>
          <a:p>
            <a:pPr lvl="2"/>
            <a:r>
              <a:rPr lang="en-US" dirty="0" smtClean="0"/>
              <a:t>Would get “freedom” reward at end of contract</a:t>
            </a:r>
          </a:p>
          <a:p>
            <a:pPr lvl="2"/>
            <a:r>
              <a:rPr lang="en-US" dirty="0" smtClean="0"/>
              <a:t>90% death rate before freedom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1619 a pivotal year for the Virginia Colony?</a:t>
            </a:r>
            <a:endParaRPr lang="en-US" dirty="0"/>
          </a:p>
        </p:txBody>
      </p:sp>
      <p:sp>
        <p:nvSpPr>
          <p:cNvPr id="3" name="Content Placeholder 2"/>
          <p:cNvSpPr>
            <a:spLocks noGrp="1"/>
          </p:cNvSpPr>
          <p:nvPr>
            <p:ph idx="1"/>
          </p:nvPr>
        </p:nvSpPr>
        <p:spPr>
          <a:xfrm>
            <a:off x="457200" y="1600200"/>
            <a:ext cx="4648200" cy="4525963"/>
          </a:xfrm>
        </p:spPr>
        <p:txBody>
          <a:bodyPr>
            <a:normAutofit fontScale="85000" lnSpcReduction="10000"/>
          </a:bodyPr>
          <a:lstStyle/>
          <a:p>
            <a:r>
              <a:rPr lang="en-US" dirty="0" smtClean="0"/>
              <a:t>House of Burgesses</a:t>
            </a:r>
          </a:p>
          <a:p>
            <a:pPr lvl="1"/>
            <a:r>
              <a:rPr lang="en-US" dirty="0" smtClean="0"/>
              <a:t>Modeled on the House of Commons in England</a:t>
            </a:r>
          </a:p>
          <a:p>
            <a:pPr lvl="1"/>
            <a:r>
              <a:rPr lang="en-US" dirty="0" smtClean="0"/>
              <a:t>Regulated the colony and commerce</a:t>
            </a:r>
          </a:p>
          <a:p>
            <a:pPr lvl="1"/>
            <a:r>
              <a:rPr lang="en-US" dirty="0" smtClean="0"/>
              <a:t>Leading planters ruled like the House of Lords, and even began to initiate legislation although high death rates ensured nobody held to much power</a:t>
            </a:r>
          </a:p>
          <a:p>
            <a:pPr lvl="2"/>
            <a:r>
              <a:rPr lang="en-US" dirty="0" smtClean="0"/>
              <a:t>What problems do you foresee? </a:t>
            </a:r>
            <a:endParaRPr lang="en-US" dirty="0"/>
          </a:p>
        </p:txBody>
      </p:sp>
      <p:pic>
        <p:nvPicPr>
          <p:cNvPr id="41986" name="Picture 2" descr="https://swogdog.wikispaces.com/file/view/tour_burgess.jpg/87960151/tour_burgess.jpg"/>
          <p:cNvPicPr>
            <a:picLocks noChangeAspect="1" noChangeArrowheads="1"/>
          </p:cNvPicPr>
          <p:nvPr/>
        </p:nvPicPr>
        <p:blipFill>
          <a:blip r:embed="rId2" cstate="print"/>
          <a:srcRect/>
          <a:stretch>
            <a:fillRect/>
          </a:stretch>
        </p:blipFill>
        <p:spPr bwMode="auto">
          <a:xfrm>
            <a:off x="5257800" y="1752600"/>
            <a:ext cx="2876550" cy="3495675"/>
          </a:xfrm>
          <a:prstGeom prst="rect">
            <a:avLst/>
          </a:prstGeom>
          <a:noFill/>
        </p:spPr>
      </p:pic>
      <p:sp>
        <p:nvSpPr>
          <p:cNvPr id="5" name="TextBox 4"/>
          <p:cNvSpPr txBox="1"/>
          <p:nvPr/>
        </p:nvSpPr>
        <p:spPr>
          <a:xfrm>
            <a:off x="5257800" y="5715000"/>
            <a:ext cx="3200400" cy="369332"/>
          </a:xfrm>
          <a:prstGeom prst="rect">
            <a:avLst/>
          </a:prstGeom>
          <a:noFill/>
        </p:spPr>
        <p:txBody>
          <a:bodyPr wrap="square" rtlCol="0">
            <a:spAutoFit/>
          </a:bodyPr>
          <a:lstStyle/>
          <a:p>
            <a:r>
              <a:rPr lang="en-US" dirty="0" smtClean="0"/>
              <a:t>Meeting House of Burgesses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James ends the party!</a:t>
            </a:r>
            <a:endParaRPr lang="en-US" dirty="0"/>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smtClean="0"/>
              <a:t>Hated tobacco</a:t>
            </a:r>
          </a:p>
          <a:p>
            <a:r>
              <a:rPr lang="en-US" dirty="0" smtClean="0"/>
              <a:t>Considered the House of Burgesses a “seminary of sedition”</a:t>
            </a:r>
          </a:p>
          <a:p>
            <a:r>
              <a:rPr lang="en-US" dirty="0" smtClean="0"/>
              <a:t>In 1624 he revokes charter, bankrupting the Virginia company and places Virginia under direct royal control </a:t>
            </a:r>
            <a:endParaRPr lang="en-US" dirty="0"/>
          </a:p>
        </p:txBody>
      </p:sp>
      <p:pic>
        <p:nvPicPr>
          <p:cNvPr id="45058" name="Picture 2" descr="http://www.thegeneticgenealogist.com/wp-content/uploads/2007/06/king-james-vi.jpg"/>
          <p:cNvPicPr>
            <a:picLocks noChangeAspect="1" noChangeArrowheads="1"/>
          </p:cNvPicPr>
          <p:nvPr/>
        </p:nvPicPr>
        <p:blipFill>
          <a:blip r:embed="rId2" cstate="print"/>
          <a:srcRect/>
          <a:stretch>
            <a:fillRect/>
          </a:stretch>
        </p:blipFill>
        <p:spPr bwMode="auto">
          <a:xfrm>
            <a:off x="5486400" y="1219200"/>
            <a:ext cx="2687894" cy="4629150"/>
          </a:xfrm>
          <a:prstGeom prst="rect">
            <a:avLst/>
          </a:prstGeom>
          <a:noFill/>
        </p:spPr>
      </p:pic>
      <p:sp>
        <p:nvSpPr>
          <p:cNvPr id="5" name="TextBox 4"/>
          <p:cNvSpPr txBox="1"/>
          <p:nvPr/>
        </p:nvSpPr>
        <p:spPr>
          <a:xfrm>
            <a:off x="5334000" y="6096000"/>
            <a:ext cx="3505200" cy="381000"/>
          </a:xfrm>
          <a:prstGeom prst="rect">
            <a:avLst/>
          </a:prstGeom>
          <a:noFill/>
        </p:spPr>
        <p:txBody>
          <a:bodyPr wrap="square" rtlCol="0">
            <a:spAutoFit/>
          </a:bodyPr>
          <a:lstStyle/>
          <a:p>
            <a:r>
              <a:rPr lang="en-US" dirty="0" smtClean="0"/>
              <a:t>King James I of England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a:t>
            </a:r>
            <a:endParaRPr lang="en-US" dirty="0"/>
          </a:p>
        </p:txBody>
      </p:sp>
      <p:sp>
        <p:nvSpPr>
          <p:cNvPr id="3" name="Content Placeholder 2"/>
          <p:cNvSpPr>
            <a:spLocks noGrp="1"/>
          </p:cNvSpPr>
          <p:nvPr>
            <p:ph idx="1"/>
          </p:nvPr>
        </p:nvSpPr>
        <p:spPr>
          <a:xfrm>
            <a:off x="4724400" y="1600200"/>
            <a:ext cx="3962400" cy="4525963"/>
          </a:xfrm>
        </p:spPr>
        <p:txBody>
          <a:bodyPr>
            <a:normAutofit fontScale="92500" lnSpcReduction="20000"/>
          </a:bodyPr>
          <a:lstStyle/>
          <a:p>
            <a:r>
              <a:rPr lang="en-US" dirty="0" smtClean="0"/>
              <a:t>Maryland founded in 1634 by Lord Baltimore, a prominent Catholic, under the absentee feudal relationship</a:t>
            </a:r>
          </a:p>
          <a:p>
            <a:r>
              <a:rPr lang="en-US" dirty="0" smtClean="0"/>
              <a:t>Puts his Catholic relatives in charge of huge estates</a:t>
            </a:r>
          </a:p>
          <a:p>
            <a:r>
              <a:rPr lang="en-US" dirty="0" smtClean="0"/>
              <a:t>“Catholic Haven” with tobacco as main crop</a:t>
            </a:r>
          </a:p>
          <a:p>
            <a:endParaRPr lang="en-US" dirty="0"/>
          </a:p>
        </p:txBody>
      </p:sp>
      <p:pic>
        <p:nvPicPr>
          <p:cNvPr id="46082" name="Picture 2" descr="http://calvertgenealogy.net/Sir%20George%20Calvert%201st%20Lord%20Baltimore.jpg"/>
          <p:cNvPicPr>
            <a:picLocks noChangeAspect="1" noChangeArrowheads="1"/>
          </p:cNvPicPr>
          <p:nvPr/>
        </p:nvPicPr>
        <p:blipFill>
          <a:blip r:embed="rId2" cstate="print"/>
          <a:srcRect/>
          <a:stretch>
            <a:fillRect/>
          </a:stretch>
        </p:blipFill>
        <p:spPr bwMode="auto">
          <a:xfrm>
            <a:off x="685800" y="1219200"/>
            <a:ext cx="3876675" cy="5162550"/>
          </a:xfrm>
          <a:prstGeom prst="rect">
            <a:avLst/>
          </a:prstGeom>
          <a:noFill/>
        </p:spPr>
      </p:pic>
      <p:sp>
        <p:nvSpPr>
          <p:cNvPr id="5" name="TextBox 4"/>
          <p:cNvSpPr txBox="1"/>
          <p:nvPr/>
        </p:nvSpPr>
        <p:spPr>
          <a:xfrm>
            <a:off x="685800" y="6248400"/>
            <a:ext cx="3733800" cy="646331"/>
          </a:xfrm>
          <a:prstGeom prst="rect">
            <a:avLst/>
          </a:prstGeom>
          <a:noFill/>
        </p:spPr>
        <p:txBody>
          <a:bodyPr wrap="square" rtlCol="0">
            <a:spAutoFit/>
          </a:bodyPr>
          <a:lstStyle/>
          <a:p>
            <a:r>
              <a:rPr lang="en-US" dirty="0" smtClean="0"/>
              <a:t>George Calvert, Lord Baltimore in 1632</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a:t>
            </a:r>
            <a:endParaRPr lang="en-US" dirty="0"/>
          </a:p>
        </p:txBody>
      </p:sp>
      <p:pic>
        <p:nvPicPr>
          <p:cNvPr id="4" name="Picture 3" descr="map-VA &amp; MD - 1675"/>
          <p:cNvPicPr>
            <a:picLocks noChangeAspect="1" noChangeArrowheads="1"/>
          </p:cNvPicPr>
          <p:nvPr/>
        </p:nvPicPr>
        <p:blipFill>
          <a:blip r:embed="rId2" cstate="print">
            <a:lum bright="-12000" contrast="12000"/>
          </a:blip>
          <a:srcRect l="4892" t="2040" r="2165" b="6531"/>
          <a:stretch>
            <a:fillRect/>
          </a:stretch>
        </p:blipFill>
        <p:spPr bwMode="auto">
          <a:xfrm>
            <a:off x="1981200" y="1295400"/>
            <a:ext cx="5032375" cy="533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Mary’s City, 1634</a:t>
            </a:r>
            <a:endParaRPr lang="en-US" dirty="0"/>
          </a:p>
        </p:txBody>
      </p:sp>
      <p:pic>
        <p:nvPicPr>
          <p:cNvPr id="4" name="Picture 5"/>
          <p:cNvPicPr>
            <a:picLocks noChangeAspect="1" noChangeArrowheads="1"/>
          </p:cNvPicPr>
          <p:nvPr/>
        </p:nvPicPr>
        <p:blipFill>
          <a:blip r:embed="rId2" cstate="print">
            <a:lum bright="-6000" contrast="6000"/>
          </a:blip>
          <a:srcRect/>
          <a:stretch>
            <a:fillRect/>
          </a:stretch>
        </p:blipFill>
        <p:spPr bwMode="auto">
          <a:xfrm>
            <a:off x="1371600" y="1447800"/>
            <a:ext cx="6596062" cy="43180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 Haven for Catholics</a:t>
            </a:r>
            <a:endParaRPr lang="en-US" dirty="0"/>
          </a:p>
        </p:txBody>
      </p:sp>
      <p:sp>
        <p:nvSpPr>
          <p:cNvPr id="3" name="Content Placeholder 2"/>
          <p:cNvSpPr>
            <a:spLocks noGrp="1"/>
          </p:cNvSpPr>
          <p:nvPr>
            <p:ph idx="1"/>
          </p:nvPr>
        </p:nvSpPr>
        <p:spPr>
          <a:xfrm>
            <a:off x="457200" y="838201"/>
            <a:ext cx="8229600" cy="3124200"/>
          </a:xfrm>
        </p:spPr>
        <p:txBody>
          <a:bodyPr>
            <a:normAutofit fontScale="92500" lnSpcReduction="20000"/>
          </a:bodyPr>
          <a:lstStyle/>
          <a:p>
            <a:r>
              <a:rPr lang="en-US" dirty="0" smtClean="0"/>
              <a:t>Poor Catholics worked their own land but came into conflict with Protestant backcountry farmers</a:t>
            </a:r>
          </a:p>
          <a:p>
            <a:r>
              <a:rPr lang="en-US" dirty="0" smtClean="0"/>
              <a:t>Conflict erupts</a:t>
            </a:r>
          </a:p>
          <a:p>
            <a:r>
              <a:rPr lang="en-US" dirty="0" smtClean="0"/>
              <a:t>Passes Act of Toleration in 1649 </a:t>
            </a:r>
          </a:p>
          <a:p>
            <a:pPr lvl="1"/>
            <a:r>
              <a:rPr lang="en-US" dirty="0" smtClean="0"/>
              <a:t>Guaranteed freedom to all Christians</a:t>
            </a:r>
          </a:p>
          <a:p>
            <a:pPr lvl="1"/>
            <a:r>
              <a:rPr lang="en-US" dirty="0" smtClean="0"/>
              <a:t>Death penalty for those who do not believe in Jesus (Jews and atheists)</a:t>
            </a:r>
            <a:endParaRPr lang="en-US" dirty="0"/>
          </a:p>
        </p:txBody>
      </p:sp>
      <p:pic>
        <p:nvPicPr>
          <p:cNvPr id="4" name="Picture 4" descr="origtoler1"/>
          <p:cNvPicPr>
            <a:picLocks noChangeAspect="1" noChangeArrowheads="1"/>
          </p:cNvPicPr>
          <p:nvPr/>
        </p:nvPicPr>
        <p:blipFill>
          <a:blip r:embed="rId2" cstate="print">
            <a:lum bright="-18000" contrast="24000"/>
          </a:blip>
          <a:srcRect/>
          <a:stretch>
            <a:fillRect/>
          </a:stretch>
        </p:blipFill>
        <p:spPr bwMode="auto">
          <a:xfrm>
            <a:off x="1905000" y="3810000"/>
            <a:ext cx="5795332" cy="2393950"/>
          </a:xfrm>
          <a:prstGeom prst="rect">
            <a:avLst/>
          </a:prstGeom>
          <a:noFill/>
          <a:ln w="9525">
            <a:solidFill>
              <a:schemeClr val="tx1"/>
            </a:solidFill>
            <a:miter lim="800000"/>
            <a:headEnd/>
            <a:tailEnd/>
          </a:ln>
        </p:spPr>
      </p:pic>
      <p:sp>
        <p:nvSpPr>
          <p:cNvPr id="5" name="TextBox 4"/>
          <p:cNvSpPr txBox="1"/>
          <p:nvPr/>
        </p:nvSpPr>
        <p:spPr>
          <a:xfrm>
            <a:off x="2133600" y="6400800"/>
            <a:ext cx="5562600" cy="369332"/>
          </a:xfrm>
          <a:prstGeom prst="rect">
            <a:avLst/>
          </a:prstGeom>
          <a:noFill/>
        </p:spPr>
        <p:txBody>
          <a:bodyPr wrap="square" rtlCol="0">
            <a:spAutoFit/>
          </a:bodyPr>
          <a:lstStyle/>
          <a:p>
            <a:r>
              <a:rPr lang="en-US" dirty="0" smtClean="0"/>
              <a:t>Original copy MD Toleration Act 1649</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in the West Indies</a:t>
            </a:r>
            <a:endParaRPr lang="en-US" dirty="0"/>
          </a:p>
        </p:txBody>
      </p:sp>
      <p:sp>
        <p:nvSpPr>
          <p:cNvPr id="3" name="Content Placeholder 2"/>
          <p:cNvSpPr>
            <a:spLocks noGrp="1"/>
          </p:cNvSpPr>
          <p:nvPr>
            <p:ph idx="1"/>
          </p:nvPr>
        </p:nvSpPr>
        <p:spPr>
          <a:xfrm>
            <a:off x="457200" y="1600200"/>
            <a:ext cx="8382000" cy="1905000"/>
          </a:xfrm>
        </p:spPr>
        <p:txBody>
          <a:bodyPr>
            <a:normAutofit fontScale="85000" lnSpcReduction="20000"/>
          </a:bodyPr>
          <a:lstStyle/>
          <a:p>
            <a:r>
              <a:rPr lang="en-US" dirty="0" smtClean="0"/>
              <a:t>By 1700 slaves outnumber whites 4 to 1</a:t>
            </a:r>
          </a:p>
          <a:p>
            <a:r>
              <a:rPr lang="en-US" dirty="0" smtClean="0"/>
              <a:t>Barbados slave codes</a:t>
            </a:r>
          </a:p>
          <a:p>
            <a:r>
              <a:rPr lang="en-US" dirty="0" smtClean="0"/>
              <a:t>Landowners were overcrowded in Jamaica and sought to establish the same system (</a:t>
            </a:r>
            <a:r>
              <a:rPr lang="en-US" dirty="0" err="1" smtClean="0"/>
              <a:t>encomienda</a:t>
            </a:r>
            <a:r>
              <a:rPr lang="en-US" dirty="0" smtClean="0"/>
              <a:t>) in southern colonies</a:t>
            </a:r>
            <a:endParaRPr lang="en-US" dirty="0"/>
          </a:p>
        </p:txBody>
      </p:sp>
      <p:pic>
        <p:nvPicPr>
          <p:cNvPr id="50178" name="Picture 2" descr="http://niahd.wm.edu/attachments/31257.jpg"/>
          <p:cNvPicPr>
            <a:picLocks noChangeAspect="1" noChangeArrowheads="1"/>
          </p:cNvPicPr>
          <p:nvPr/>
        </p:nvPicPr>
        <p:blipFill>
          <a:blip r:embed="rId2" cstate="print"/>
          <a:srcRect/>
          <a:stretch>
            <a:fillRect/>
          </a:stretch>
        </p:blipFill>
        <p:spPr bwMode="auto">
          <a:xfrm>
            <a:off x="533400" y="3505200"/>
            <a:ext cx="4419600" cy="3154731"/>
          </a:xfrm>
          <a:prstGeom prst="rect">
            <a:avLst/>
          </a:prstGeom>
          <a:noFill/>
        </p:spPr>
      </p:pic>
      <p:pic>
        <p:nvPicPr>
          <p:cNvPr id="50180" name="Picture 4" descr="http://barbadosfreepress.files.wordpress.com/2007/02/slave-branding.jpg"/>
          <p:cNvPicPr>
            <a:picLocks noChangeAspect="1" noChangeArrowheads="1"/>
          </p:cNvPicPr>
          <p:nvPr/>
        </p:nvPicPr>
        <p:blipFill>
          <a:blip r:embed="rId3" cstate="print"/>
          <a:srcRect/>
          <a:stretch>
            <a:fillRect/>
          </a:stretch>
        </p:blipFill>
        <p:spPr bwMode="auto">
          <a:xfrm>
            <a:off x="5486400" y="3200400"/>
            <a:ext cx="2857500" cy="2943225"/>
          </a:xfrm>
          <a:prstGeom prst="rect">
            <a:avLst/>
          </a:prstGeom>
          <a:noFill/>
        </p:spPr>
      </p:pic>
      <p:sp>
        <p:nvSpPr>
          <p:cNvPr id="6" name="TextBox 5"/>
          <p:cNvSpPr txBox="1"/>
          <p:nvPr/>
        </p:nvSpPr>
        <p:spPr>
          <a:xfrm>
            <a:off x="5029200" y="6248400"/>
            <a:ext cx="4114800" cy="646331"/>
          </a:xfrm>
          <a:prstGeom prst="rect">
            <a:avLst/>
          </a:prstGeom>
          <a:noFill/>
        </p:spPr>
        <p:txBody>
          <a:bodyPr wrap="square" rtlCol="0">
            <a:spAutoFit/>
          </a:bodyPr>
          <a:lstStyle/>
          <a:p>
            <a:r>
              <a:rPr lang="en-US" dirty="0" smtClean="0"/>
              <a:t>Left: Slaves working in sugar fields</a:t>
            </a:r>
          </a:p>
          <a:p>
            <a:r>
              <a:rPr lang="en-US" dirty="0" smtClean="0"/>
              <a:t>Right: Slave being “branded”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Protestant Reformation</a:t>
            </a:r>
            <a:endParaRPr lang="en-US" dirty="0"/>
          </a:p>
        </p:txBody>
      </p:sp>
      <p:pic>
        <p:nvPicPr>
          <p:cNvPr id="1030" name="Picture 6" descr="http://www.wwnorton.com/college/history/worlds/images/map3_4.jpg"/>
          <p:cNvPicPr>
            <a:picLocks noChangeAspect="1" noChangeArrowheads="1"/>
          </p:cNvPicPr>
          <p:nvPr/>
        </p:nvPicPr>
        <p:blipFill>
          <a:blip r:embed="rId2" cstate="print"/>
          <a:srcRect/>
          <a:stretch>
            <a:fillRect/>
          </a:stretch>
        </p:blipFill>
        <p:spPr bwMode="auto">
          <a:xfrm>
            <a:off x="0" y="914400"/>
            <a:ext cx="9144001" cy="5948218"/>
          </a:xfrm>
          <a:prstGeom prst="rect">
            <a:avLst/>
          </a:prstGeom>
          <a:noFill/>
        </p:spPr>
      </p:pic>
      <p:pic>
        <p:nvPicPr>
          <p:cNvPr id="7" name="Picture 2" descr="http://www.reformationtheology.com/assets/95thesis.jpg"/>
          <p:cNvPicPr>
            <a:picLocks noChangeAspect="1" noChangeArrowheads="1"/>
          </p:cNvPicPr>
          <p:nvPr/>
        </p:nvPicPr>
        <p:blipFill>
          <a:blip r:embed="rId3" cstate="print"/>
          <a:srcRect/>
          <a:stretch>
            <a:fillRect/>
          </a:stretch>
        </p:blipFill>
        <p:spPr bwMode="auto">
          <a:xfrm>
            <a:off x="0" y="0"/>
            <a:ext cx="1676400" cy="2667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Carolinas</a:t>
            </a:r>
            <a:endParaRPr lang="en-US" dirty="0"/>
          </a:p>
        </p:txBody>
      </p:sp>
      <p:sp>
        <p:nvSpPr>
          <p:cNvPr id="3" name="Content Placeholder 2"/>
          <p:cNvSpPr>
            <a:spLocks noGrp="1"/>
          </p:cNvSpPr>
          <p:nvPr>
            <p:ph idx="1"/>
          </p:nvPr>
        </p:nvSpPr>
        <p:spPr>
          <a:xfrm>
            <a:off x="457200" y="1066800"/>
            <a:ext cx="4648200" cy="5791200"/>
          </a:xfrm>
        </p:spPr>
        <p:txBody>
          <a:bodyPr>
            <a:normAutofit fontScale="85000" lnSpcReduction="20000"/>
          </a:bodyPr>
          <a:lstStyle/>
          <a:p>
            <a:r>
              <a:rPr lang="en-US" dirty="0" smtClean="0"/>
              <a:t>The “Restoration” Period</a:t>
            </a:r>
          </a:p>
          <a:p>
            <a:r>
              <a:rPr lang="en-US" dirty="0" smtClean="0"/>
              <a:t>Charles II, granted land to his 8 favorites (Lord Proprietors)</a:t>
            </a:r>
          </a:p>
          <a:p>
            <a:r>
              <a:rPr lang="en-US" dirty="0" smtClean="0"/>
              <a:t>They wanted to supply the West Indies with food stuff, and export non-English products like wine, silk, and olive oil</a:t>
            </a:r>
          </a:p>
          <a:p>
            <a:r>
              <a:rPr lang="en-US" dirty="0" smtClean="0"/>
              <a:t>Slavery soon took hold, and even Indians (Manacled) were rounded up and sold into slavery </a:t>
            </a:r>
          </a:p>
          <a:p>
            <a:r>
              <a:rPr lang="en-US" dirty="0" smtClean="0"/>
              <a:t>By 1710 Indians were annihilated before they could flee to Pennsylvania “thinning of savannahs”</a:t>
            </a:r>
            <a:endParaRPr lang="en-US" dirty="0"/>
          </a:p>
        </p:txBody>
      </p:sp>
      <p:pic>
        <p:nvPicPr>
          <p:cNvPr id="52226" name="Picture 2" descr="http://blog.shunya.net/photos/uncategorized/2007/10/07/india_slavery.jpg"/>
          <p:cNvPicPr>
            <a:picLocks noChangeAspect="1" noChangeArrowheads="1"/>
          </p:cNvPicPr>
          <p:nvPr/>
        </p:nvPicPr>
        <p:blipFill>
          <a:blip r:embed="rId2" cstate="print"/>
          <a:srcRect/>
          <a:stretch>
            <a:fillRect/>
          </a:stretch>
        </p:blipFill>
        <p:spPr bwMode="auto">
          <a:xfrm>
            <a:off x="5486400" y="1371600"/>
            <a:ext cx="2743200" cy="3451860"/>
          </a:xfrm>
          <a:prstGeom prst="rect">
            <a:avLst/>
          </a:prstGeom>
          <a:noFill/>
        </p:spPr>
      </p:pic>
      <p:sp>
        <p:nvSpPr>
          <p:cNvPr id="5" name="TextBox 4"/>
          <p:cNvSpPr txBox="1"/>
          <p:nvPr/>
        </p:nvSpPr>
        <p:spPr>
          <a:xfrm>
            <a:off x="5562600" y="5334000"/>
            <a:ext cx="2895600" cy="646331"/>
          </a:xfrm>
          <a:prstGeom prst="rect">
            <a:avLst/>
          </a:prstGeom>
          <a:noFill/>
        </p:spPr>
        <p:txBody>
          <a:bodyPr wrap="square" rtlCol="0">
            <a:spAutoFit/>
          </a:bodyPr>
          <a:lstStyle/>
          <a:p>
            <a:r>
              <a:rPr lang="en-US" dirty="0" smtClean="0"/>
              <a:t>Indian slave in Colonial America</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 is King!</a:t>
            </a:r>
            <a:endParaRPr lang="en-US" dirty="0"/>
          </a:p>
        </p:txBody>
      </p:sp>
      <p:sp>
        <p:nvSpPr>
          <p:cNvPr id="3" name="Content Placeholder 2"/>
          <p:cNvSpPr>
            <a:spLocks noGrp="1"/>
          </p:cNvSpPr>
          <p:nvPr>
            <p:ph idx="1"/>
          </p:nvPr>
        </p:nvSpPr>
        <p:spPr>
          <a:xfrm>
            <a:off x="457200" y="1600200"/>
            <a:ext cx="4419600" cy="4525963"/>
          </a:xfrm>
        </p:spPr>
        <p:txBody>
          <a:bodyPr>
            <a:normAutofit fontScale="85000" lnSpcReduction="20000"/>
          </a:bodyPr>
          <a:lstStyle/>
          <a:p>
            <a:r>
              <a:rPr lang="en-US" dirty="0" smtClean="0"/>
              <a:t>Rice emerges as the staple crop</a:t>
            </a:r>
          </a:p>
          <a:p>
            <a:r>
              <a:rPr lang="en-US" dirty="0" smtClean="0"/>
              <a:t>High price paid for slaves who had previous experience with this crop</a:t>
            </a:r>
          </a:p>
          <a:p>
            <a:r>
              <a:rPr lang="en-US" dirty="0" smtClean="0"/>
              <a:t>Africans mostly immune from malaria which was rampant in the hot, swampy Carolinas</a:t>
            </a:r>
          </a:p>
          <a:p>
            <a:r>
              <a:rPr lang="en-US" dirty="0" smtClean="0"/>
              <a:t>Charles Town soon becomes busiest port in south (Religious toleration)</a:t>
            </a:r>
            <a:endParaRPr lang="en-US" dirty="0"/>
          </a:p>
        </p:txBody>
      </p:sp>
      <p:pic>
        <p:nvPicPr>
          <p:cNvPr id="53250" name="Picture 2" descr="ga2.jpg image by maggie6138"/>
          <p:cNvPicPr>
            <a:picLocks noChangeAspect="1" noChangeArrowheads="1"/>
          </p:cNvPicPr>
          <p:nvPr/>
        </p:nvPicPr>
        <p:blipFill>
          <a:blip r:embed="rId2" cstate="print"/>
          <a:srcRect/>
          <a:stretch>
            <a:fillRect/>
          </a:stretch>
        </p:blipFill>
        <p:spPr bwMode="auto">
          <a:xfrm>
            <a:off x="5257800" y="1524000"/>
            <a:ext cx="2717800" cy="4076700"/>
          </a:xfrm>
          <a:prstGeom prst="rect">
            <a:avLst/>
          </a:prstGeom>
          <a:noFill/>
        </p:spPr>
      </p:pic>
      <p:sp>
        <p:nvSpPr>
          <p:cNvPr id="5" name="TextBox 4"/>
          <p:cNvSpPr txBox="1"/>
          <p:nvPr/>
        </p:nvSpPr>
        <p:spPr>
          <a:xfrm>
            <a:off x="5334000" y="5867400"/>
            <a:ext cx="3429000" cy="369332"/>
          </a:xfrm>
          <a:prstGeom prst="rect">
            <a:avLst/>
          </a:prstGeom>
          <a:noFill/>
        </p:spPr>
        <p:txBody>
          <a:bodyPr wrap="square" rtlCol="0">
            <a:spAutoFit/>
          </a:bodyPr>
          <a:lstStyle/>
          <a:p>
            <a:r>
              <a:rPr lang="en-US" dirty="0" smtClean="0"/>
              <a:t>Slave digging rice paddy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a:t>
            </a:r>
            <a:endParaRPr lang="en-US" dirty="0"/>
          </a:p>
        </p:txBody>
      </p:sp>
      <p:sp>
        <p:nvSpPr>
          <p:cNvPr id="3" name="Content Placeholder 2"/>
          <p:cNvSpPr>
            <a:spLocks noGrp="1"/>
          </p:cNvSpPr>
          <p:nvPr>
            <p:ph idx="1"/>
          </p:nvPr>
        </p:nvSpPr>
        <p:spPr>
          <a:xfrm>
            <a:off x="457200" y="1600200"/>
            <a:ext cx="4953000" cy="4525963"/>
          </a:xfrm>
        </p:spPr>
        <p:txBody>
          <a:bodyPr>
            <a:normAutofit fontScale="92500" lnSpcReduction="20000"/>
          </a:bodyPr>
          <a:lstStyle/>
          <a:p>
            <a:r>
              <a:rPr lang="en-US" dirty="0" smtClean="0"/>
              <a:t>Squatters and poverty stricken settlers trickle down from Virginia into North Carolina</a:t>
            </a:r>
          </a:p>
          <a:p>
            <a:r>
              <a:rPr lang="en-US" dirty="0" smtClean="0"/>
              <a:t>Strong spirit of resistance</a:t>
            </a:r>
          </a:p>
          <a:p>
            <a:r>
              <a:rPr lang="en-US" dirty="0" smtClean="0"/>
              <a:t>Dubbed “a bale of humanity between two mountains of conceit”</a:t>
            </a:r>
          </a:p>
          <a:p>
            <a:r>
              <a:rPr lang="en-US" dirty="0" smtClean="0"/>
              <a:t>Series of Indian Wars</a:t>
            </a:r>
          </a:p>
          <a:p>
            <a:pPr lvl="1"/>
            <a:r>
              <a:rPr lang="en-US" dirty="0" smtClean="0"/>
              <a:t>Tuscarora War</a:t>
            </a:r>
          </a:p>
          <a:p>
            <a:pPr lvl="1"/>
            <a:r>
              <a:rPr lang="en-US" dirty="0" err="1" smtClean="0"/>
              <a:t>Yamasee</a:t>
            </a:r>
            <a:r>
              <a:rPr lang="en-US" dirty="0" smtClean="0"/>
              <a:t> Indians uprising</a:t>
            </a:r>
            <a:endParaRPr lang="en-US" dirty="0"/>
          </a:p>
        </p:txBody>
      </p:sp>
      <p:pic>
        <p:nvPicPr>
          <p:cNvPr id="54274" name="Picture 2" descr="http://www.timepage.org/images/Carolinas&amp;Georgia.gif"/>
          <p:cNvPicPr>
            <a:picLocks noChangeAspect="1" noChangeArrowheads="1"/>
          </p:cNvPicPr>
          <p:nvPr/>
        </p:nvPicPr>
        <p:blipFill>
          <a:blip r:embed="rId2" cstate="print"/>
          <a:srcRect/>
          <a:stretch>
            <a:fillRect/>
          </a:stretch>
        </p:blipFill>
        <p:spPr bwMode="auto">
          <a:xfrm>
            <a:off x="5486400" y="1295400"/>
            <a:ext cx="3505200" cy="5257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a:t>
            </a:r>
            <a:endParaRPr lang="en-US" dirty="0"/>
          </a:p>
        </p:txBody>
      </p:sp>
      <p:sp>
        <p:nvSpPr>
          <p:cNvPr id="3" name="Content Placeholder 2"/>
          <p:cNvSpPr>
            <a:spLocks noGrp="1"/>
          </p:cNvSpPr>
          <p:nvPr>
            <p:ph idx="1"/>
          </p:nvPr>
        </p:nvSpPr>
        <p:spPr>
          <a:xfrm>
            <a:off x="457200" y="1600200"/>
            <a:ext cx="4191000" cy="4876800"/>
          </a:xfrm>
        </p:spPr>
        <p:txBody>
          <a:bodyPr>
            <a:normAutofit/>
          </a:bodyPr>
          <a:lstStyle/>
          <a:p>
            <a:r>
              <a:rPr lang="en-US" dirty="0" smtClean="0"/>
              <a:t>Last of 13 Colonies</a:t>
            </a:r>
          </a:p>
          <a:p>
            <a:r>
              <a:rPr lang="en-US" dirty="0" smtClean="0"/>
              <a:t>Served as a “buffer”</a:t>
            </a:r>
          </a:p>
          <a:p>
            <a:r>
              <a:rPr lang="en-US" dirty="0" smtClean="0"/>
              <a:t>James Oglethorpe intended it to be a “Charity Colony” attracting mostly debtors.</a:t>
            </a:r>
          </a:p>
        </p:txBody>
      </p:sp>
      <p:pic>
        <p:nvPicPr>
          <p:cNvPr id="55300" name="Picture 4" descr="http://www.nps.gov/foma/historyculture/images/Oglethorpe_1.jpg"/>
          <p:cNvPicPr>
            <a:picLocks noChangeAspect="1" noChangeArrowheads="1"/>
          </p:cNvPicPr>
          <p:nvPr/>
        </p:nvPicPr>
        <p:blipFill>
          <a:blip r:embed="rId2" cstate="print"/>
          <a:srcRect/>
          <a:stretch>
            <a:fillRect/>
          </a:stretch>
        </p:blipFill>
        <p:spPr bwMode="auto">
          <a:xfrm>
            <a:off x="5943600" y="3810000"/>
            <a:ext cx="1905000" cy="2190750"/>
          </a:xfrm>
          <a:prstGeom prst="rect">
            <a:avLst/>
          </a:prstGeom>
          <a:noFill/>
        </p:spPr>
      </p:pic>
      <p:sp>
        <p:nvSpPr>
          <p:cNvPr id="6" name="TextBox 5"/>
          <p:cNvSpPr txBox="1"/>
          <p:nvPr/>
        </p:nvSpPr>
        <p:spPr>
          <a:xfrm>
            <a:off x="4876800" y="6096000"/>
            <a:ext cx="3962400" cy="646331"/>
          </a:xfrm>
          <a:prstGeom prst="rect">
            <a:avLst/>
          </a:prstGeom>
          <a:noFill/>
        </p:spPr>
        <p:txBody>
          <a:bodyPr wrap="square" rtlCol="0">
            <a:spAutoFit/>
          </a:bodyPr>
          <a:lstStyle/>
          <a:p>
            <a:r>
              <a:rPr lang="en-US" dirty="0" smtClean="0"/>
              <a:t>Top: Early Georgia, Below: James Oglethorpe</a:t>
            </a:r>
            <a:endParaRPr lang="en-US" dirty="0"/>
          </a:p>
        </p:txBody>
      </p:sp>
      <p:pic>
        <p:nvPicPr>
          <p:cNvPr id="7" name="Picture 4"/>
          <p:cNvPicPr>
            <a:picLocks noChangeAspect="1" noChangeArrowheads="1"/>
          </p:cNvPicPr>
          <p:nvPr/>
        </p:nvPicPr>
        <p:blipFill>
          <a:blip r:embed="rId3" cstate="print">
            <a:lum bright="-6000" contrast="6000"/>
          </a:blip>
          <a:srcRect l="1324" t="1619"/>
          <a:stretch>
            <a:fillRect/>
          </a:stretch>
        </p:blipFill>
        <p:spPr bwMode="auto">
          <a:xfrm>
            <a:off x="5410200" y="1143000"/>
            <a:ext cx="3200400" cy="2608263"/>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Buffer Colony</a:t>
            </a:r>
            <a:endParaRPr lang="en-US" dirty="0"/>
          </a:p>
        </p:txBody>
      </p:sp>
      <p:sp>
        <p:nvSpPr>
          <p:cNvPr id="3" name="Content Placeholder 2"/>
          <p:cNvSpPr>
            <a:spLocks noGrp="1"/>
          </p:cNvSpPr>
          <p:nvPr>
            <p:ph idx="1"/>
          </p:nvPr>
        </p:nvSpPr>
        <p:spPr>
          <a:xfrm>
            <a:off x="457200" y="1600200"/>
            <a:ext cx="3276600" cy="4525963"/>
          </a:xfrm>
        </p:spPr>
        <p:txBody>
          <a:bodyPr>
            <a:normAutofit fontScale="85000" lnSpcReduction="10000"/>
          </a:bodyPr>
          <a:lstStyle/>
          <a:p>
            <a:r>
              <a:rPr lang="en-US" dirty="0" smtClean="0"/>
              <a:t>Religious toleration except Catholics</a:t>
            </a:r>
          </a:p>
          <a:p>
            <a:r>
              <a:rPr lang="en-US" dirty="0" smtClean="0"/>
              <a:t>Keep slavery and alcohol out! (By 1750 slavery and liquor was in)</a:t>
            </a:r>
          </a:p>
          <a:p>
            <a:r>
              <a:rPr lang="en-US" dirty="0" smtClean="0"/>
              <a:t>Grew very slowly due to unhealthy climate, slave restrictions, and Spanish attacks</a:t>
            </a:r>
          </a:p>
          <a:p>
            <a:endParaRPr lang="en-US" dirty="0"/>
          </a:p>
        </p:txBody>
      </p:sp>
      <p:pic>
        <p:nvPicPr>
          <p:cNvPr id="4" name="Picture 4"/>
          <p:cNvPicPr>
            <a:picLocks noChangeAspect="1" noChangeArrowheads="1"/>
          </p:cNvPicPr>
          <p:nvPr/>
        </p:nvPicPr>
        <p:blipFill>
          <a:blip r:embed="rId2" cstate="print">
            <a:lum bright="-12000" contrast="18000"/>
          </a:blip>
          <a:srcRect l="2000" t="2672" r="2000" b="2672"/>
          <a:stretch>
            <a:fillRect/>
          </a:stretch>
        </p:blipFill>
        <p:spPr bwMode="auto">
          <a:xfrm>
            <a:off x="4495800" y="1600200"/>
            <a:ext cx="4130597" cy="4953000"/>
          </a:xfrm>
          <a:prstGeom prst="rect">
            <a:avLst/>
          </a:prstGeom>
          <a:noFill/>
          <a:ln w="12700">
            <a:solidFill>
              <a:srgbClr val="3A1D00"/>
            </a:solid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Savannah</a:t>
            </a:r>
            <a:endParaRPr lang="en-US" dirty="0"/>
          </a:p>
        </p:txBody>
      </p:sp>
      <p:sp>
        <p:nvSpPr>
          <p:cNvPr id="3" name="Content Placeholder 2"/>
          <p:cNvSpPr>
            <a:spLocks noGrp="1"/>
          </p:cNvSpPr>
          <p:nvPr>
            <p:ph idx="1"/>
          </p:nvPr>
        </p:nvSpPr>
        <p:spPr>
          <a:xfrm>
            <a:off x="457200" y="1600200"/>
            <a:ext cx="3657600" cy="4525963"/>
          </a:xfrm>
        </p:spPr>
        <p:txBody>
          <a:bodyPr>
            <a:normAutofit fontScale="92500" lnSpcReduction="10000"/>
          </a:bodyPr>
          <a:lstStyle/>
          <a:p>
            <a:r>
              <a:rPr lang="en-US" dirty="0" smtClean="0"/>
              <a:t>Grew as a great port city</a:t>
            </a:r>
          </a:p>
          <a:p>
            <a:r>
              <a:rPr lang="en-US" dirty="0" smtClean="0"/>
              <a:t>Diverse community</a:t>
            </a:r>
          </a:p>
          <a:p>
            <a:pPr lvl="1"/>
            <a:r>
              <a:rPr lang="en-US" dirty="0" smtClean="0"/>
              <a:t>Catholics not welcome!</a:t>
            </a:r>
          </a:p>
          <a:p>
            <a:r>
              <a:rPr lang="en-US" dirty="0" smtClean="0"/>
              <a:t>Missionaries worked hard to convert Indians and debtors- John Wesley</a:t>
            </a:r>
          </a:p>
          <a:p>
            <a:endParaRPr lang="en-US" dirty="0"/>
          </a:p>
        </p:txBody>
      </p:sp>
      <p:pic>
        <p:nvPicPr>
          <p:cNvPr id="4" name="Picture 4"/>
          <p:cNvPicPr>
            <a:picLocks noChangeAspect="1" noChangeArrowheads="1"/>
          </p:cNvPicPr>
          <p:nvPr/>
        </p:nvPicPr>
        <p:blipFill>
          <a:blip r:embed="rId2" cstate="print">
            <a:lum bright="-24000" contrast="12000"/>
          </a:blip>
          <a:srcRect/>
          <a:stretch>
            <a:fillRect/>
          </a:stretch>
        </p:blipFill>
        <p:spPr bwMode="auto">
          <a:xfrm>
            <a:off x="4648200" y="1295400"/>
            <a:ext cx="3048000" cy="2337741"/>
          </a:xfrm>
          <a:prstGeom prst="rect">
            <a:avLst/>
          </a:prstGeom>
          <a:noFill/>
          <a:ln w="12700">
            <a:solidFill>
              <a:srgbClr val="3A1D00"/>
            </a:solidFill>
            <a:miter lim="800000"/>
            <a:headEnd/>
            <a:tailEnd/>
          </a:ln>
          <a:effectLst/>
        </p:spPr>
      </p:pic>
      <p:sp>
        <p:nvSpPr>
          <p:cNvPr id="5" name="TextBox 4"/>
          <p:cNvSpPr txBox="1"/>
          <p:nvPr/>
        </p:nvSpPr>
        <p:spPr>
          <a:xfrm>
            <a:off x="4495800" y="6148864"/>
            <a:ext cx="4343400" cy="646331"/>
          </a:xfrm>
          <a:prstGeom prst="rect">
            <a:avLst/>
          </a:prstGeom>
          <a:noFill/>
        </p:spPr>
        <p:txBody>
          <a:bodyPr wrap="square" rtlCol="0">
            <a:spAutoFit/>
          </a:bodyPr>
          <a:lstStyle/>
          <a:p>
            <a:r>
              <a:rPr lang="en-US" dirty="0" smtClean="0"/>
              <a:t>Above: Port city of Savannah in early days</a:t>
            </a:r>
          </a:p>
          <a:p>
            <a:r>
              <a:rPr lang="en-US" dirty="0" smtClean="0"/>
              <a:t>Below: Plantation Modern Savannah</a:t>
            </a:r>
            <a:endParaRPr lang="en-US" dirty="0"/>
          </a:p>
        </p:txBody>
      </p:sp>
      <p:pic>
        <p:nvPicPr>
          <p:cNvPr id="1026" name="Picture 2" descr="http://www.savannahfilm.org/images/gallery/large/Plantations/Front%20View%20of%20Lebanon%20Plantation.jpg"/>
          <p:cNvPicPr>
            <a:picLocks noChangeAspect="1" noChangeArrowheads="1"/>
          </p:cNvPicPr>
          <p:nvPr/>
        </p:nvPicPr>
        <p:blipFill>
          <a:blip r:embed="rId3" cstate="print"/>
          <a:srcRect/>
          <a:stretch>
            <a:fillRect/>
          </a:stretch>
        </p:blipFill>
        <p:spPr bwMode="auto">
          <a:xfrm>
            <a:off x="4724400" y="3657600"/>
            <a:ext cx="3136900" cy="237709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Read Ch. 3 and Complete Ch</a:t>
            </a:r>
            <a:r>
              <a:rPr lang="en-US" dirty="0" smtClean="0"/>
              <a:t>. 2&amp; </a:t>
            </a:r>
            <a:r>
              <a:rPr lang="en-US" dirty="0" smtClean="0"/>
              <a:t>3 Reinforcement Packet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Queen Elizabeth I Queen of England</a:t>
            </a:r>
            <a:br>
              <a:rPr lang="en-US" dirty="0" smtClean="0"/>
            </a:br>
            <a:r>
              <a:rPr lang="en-US" dirty="0" smtClean="0"/>
              <a:t>(1533-1603)</a:t>
            </a:r>
            <a:endParaRPr lang="en-US" dirty="0"/>
          </a:p>
        </p:txBody>
      </p:sp>
      <p:sp>
        <p:nvSpPr>
          <p:cNvPr id="3" name="Content Placeholder 2"/>
          <p:cNvSpPr>
            <a:spLocks noGrp="1"/>
          </p:cNvSpPr>
          <p:nvPr>
            <p:ph idx="1"/>
          </p:nvPr>
        </p:nvSpPr>
        <p:spPr>
          <a:xfrm>
            <a:off x="457200" y="1600201"/>
            <a:ext cx="4648200" cy="3124199"/>
          </a:xfrm>
        </p:spPr>
        <p:txBody>
          <a:bodyPr>
            <a:normAutofit fontScale="85000" lnSpcReduction="10000"/>
          </a:bodyPr>
          <a:lstStyle/>
          <a:p>
            <a:r>
              <a:rPr lang="en-US" dirty="0" smtClean="0"/>
              <a:t>“Virgin King”- Protestant</a:t>
            </a:r>
          </a:p>
          <a:p>
            <a:r>
              <a:rPr lang="en-US" dirty="0" smtClean="0"/>
              <a:t>Puts down Irish rebellion</a:t>
            </a:r>
          </a:p>
          <a:p>
            <a:pPr lvl="1"/>
            <a:r>
              <a:rPr lang="en-US" dirty="0" smtClean="0"/>
              <a:t>Atrocities and policies</a:t>
            </a:r>
          </a:p>
          <a:p>
            <a:r>
              <a:rPr lang="en-US" dirty="0" smtClean="0"/>
              <a:t>Rivalry with Spain increases</a:t>
            </a:r>
          </a:p>
          <a:p>
            <a:r>
              <a:rPr lang="en-US" dirty="0" smtClean="0"/>
              <a:t>Elizabeth encourages raiding on ships and settlements</a:t>
            </a:r>
          </a:p>
          <a:p>
            <a:pPr lvl="1"/>
            <a:r>
              <a:rPr lang="en-US" dirty="0" smtClean="0"/>
              <a:t>Sir Francis Drake</a:t>
            </a:r>
            <a:endParaRPr lang="en-US" dirty="0"/>
          </a:p>
        </p:txBody>
      </p:sp>
      <p:pic>
        <p:nvPicPr>
          <p:cNvPr id="16386" name="Picture 2" descr="http://www.thekidswindow.co.uk/images/CMScontent/Image/Sir%20Francis%20Drake.jpg"/>
          <p:cNvPicPr>
            <a:picLocks noChangeAspect="1" noChangeArrowheads="1"/>
          </p:cNvPicPr>
          <p:nvPr/>
        </p:nvPicPr>
        <p:blipFill>
          <a:blip r:embed="rId2" cstate="print"/>
          <a:srcRect/>
          <a:stretch>
            <a:fillRect/>
          </a:stretch>
        </p:blipFill>
        <p:spPr bwMode="auto">
          <a:xfrm>
            <a:off x="2971800" y="4648200"/>
            <a:ext cx="2000822" cy="2057400"/>
          </a:xfrm>
          <a:prstGeom prst="rect">
            <a:avLst/>
          </a:prstGeom>
          <a:noFill/>
        </p:spPr>
      </p:pic>
      <p:pic>
        <p:nvPicPr>
          <p:cNvPr id="16388" name="Picture 4" descr="http://static.newworldencyclopedia.org/9/98/Elizabeth_I_Armada_Portrait.jpg"/>
          <p:cNvPicPr>
            <a:picLocks noChangeAspect="1" noChangeArrowheads="1"/>
          </p:cNvPicPr>
          <p:nvPr/>
        </p:nvPicPr>
        <p:blipFill>
          <a:blip r:embed="rId3" cstate="print"/>
          <a:srcRect/>
          <a:stretch>
            <a:fillRect/>
          </a:stretch>
        </p:blipFill>
        <p:spPr bwMode="auto">
          <a:xfrm>
            <a:off x="5105400" y="1524000"/>
            <a:ext cx="3333750" cy="2752725"/>
          </a:xfrm>
          <a:prstGeom prst="rect">
            <a:avLst/>
          </a:prstGeom>
          <a:noFill/>
        </p:spPr>
      </p:pic>
      <p:pic>
        <p:nvPicPr>
          <p:cNvPr id="16390" name="Picture 6" descr="http://www.quikmaneuvers.com/sitebuilder/images/IRA_Terrorism-321x259.jpg"/>
          <p:cNvPicPr>
            <a:picLocks noChangeAspect="1" noChangeArrowheads="1"/>
          </p:cNvPicPr>
          <p:nvPr/>
        </p:nvPicPr>
        <p:blipFill>
          <a:blip r:embed="rId4" cstate="print"/>
          <a:srcRect/>
          <a:stretch>
            <a:fillRect/>
          </a:stretch>
        </p:blipFill>
        <p:spPr bwMode="auto">
          <a:xfrm>
            <a:off x="5105400" y="4391025"/>
            <a:ext cx="3057525" cy="2466975"/>
          </a:xfrm>
          <a:prstGeom prst="rect">
            <a:avLst/>
          </a:prstGeom>
          <a:noFill/>
        </p:spPr>
      </p:pic>
      <p:sp>
        <p:nvSpPr>
          <p:cNvPr id="7" name="TextBox 6"/>
          <p:cNvSpPr txBox="1"/>
          <p:nvPr/>
        </p:nvSpPr>
        <p:spPr>
          <a:xfrm>
            <a:off x="381000" y="4876800"/>
            <a:ext cx="2133600" cy="1477328"/>
          </a:xfrm>
          <a:prstGeom prst="rect">
            <a:avLst/>
          </a:prstGeom>
          <a:noFill/>
        </p:spPr>
        <p:txBody>
          <a:bodyPr wrap="square" rtlCol="0">
            <a:spAutoFit/>
          </a:bodyPr>
          <a:lstStyle/>
          <a:p>
            <a:r>
              <a:rPr lang="en-US" dirty="0" smtClean="0"/>
              <a:t>Top: “Virgin Queen”</a:t>
            </a:r>
          </a:p>
          <a:p>
            <a:r>
              <a:rPr lang="en-US" dirty="0" smtClean="0"/>
              <a:t>Bottom Left: Sir Francis Drake</a:t>
            </a:r>
          </a:p>
          <a:p>
            <a:r>
              <a:rPr lang="en-US" dirty="0" smtClean="0"/>
              <a:t>Bottom Right: IRA guerilla rebels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against the Irish</a:t>
            </a:r>
            <a:endParaRPr lang="en-US" dirty="0"/>
          </a:p>
        </p:txBody>
      </p:sp>
      <p:pic>
        <p:nvPicPr>
          <p:cNvPr id="69634" name="Picture 2" descr="http://4.bp.blogspot.com/_FOIrYyQawGI/R60eTdVrNfI/AAAAAAAAARM/YMS9JWuPvrU/s400/HangedDrawnQuartered.jpg"/>
          <p:cNvPicPr>
            <a:picLocks noChangeAspect="1" noChangeArrowheads="1"/>
          </p:cNvPicPr>
          <p:nvPr/>
        </p:nvPicPr>
        <p:blipFill>
          <a:blip r:embed="rId2" cstate="print"/>
          <a:srcRect/>
          <a:stretch>
            <a:fillRect/>
          </a:stretch>
        </p:blipFill>
        <p:spPr bwMode="auto">
          <a:xfrm>
            <a:off x="0" y="1358550"/>
            <a:ext cx="4495800" cy="5499450"/>
          </a:xfrm>
          <a:prstGeom prst="rect">
            <a:avLst/>
          </a:prstGeom>
          <a:noFill/>
        </p:spPr>
      </p:pic>
      <p:pic>
        <p:nvPicPr>
          <p:cNvPr id="69636" name="Picture 4" descr="http://www.irishhistorylinks.net/Historical_Documents/Drogheda.jpg"/>
          <p:cNvPicPr>
            <a:picLocks noChangeAspect="1" noChangeArrowheads="1"/>
          </p:cNvPicPr>
          <p:nvPr/>
        </p:nvPicPr>
        <p:blipFill>
          <a:blip r:embed="rId3" cstate="print"/>
          <a:srcRect/>
          <a:stretch>
            <a:fillRect/>
          </a:stretch>
        </p:blipFill>
        <p:spPr bwMode="auto">
          <a:xfrm>
            <a:off x="4572000" y="1219200"/>
            <a:ext cx="3924300" cy="5314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Roanoke Island</a:t>
            </a:r>
            <a:endParaRPr lang="en-US" dirty="0"/>
          </a:p>
        </p:txBody>
      </p:sp>
      <p:sp>
        <p:nvSpPr>
          <p:cNvPr id="3" name="Content Placeholder 2"/>
          <p:cNvSpPr>
            <a:spLocks noGrp="1"/>
          </p:cNvSpPr>
          <p:nvPr>
            <p:ph idx="1"/>
          </p:nvPr>
        </p:nvSpPr>
        <p:spPr>
          <a:xfrm>
            <a:off x="457200" y="1600200"/>
            <a:ext cx="3886200" cy="4525963"/>
          </a:xfrm>
        </p:spPr>
        <p:txBody>
          <a:bodyPr>
            <a:normAutofit fontScale="92500" lnSpcReduction="20000"/>
          </a:bodyPr>
          <a:lstStyle/>
          <a:p>
            <a:r>
              <a:rPr lang="en-US" dirty="0" smtClean="0"/>
              <a:t>England’s first attempt at colonization</a:t>
            </a:r>
          </a:p>
          <a:p>
            <a:r>
              <a:rPr lang="en-US" dirty="0" smtClean="0"/>
              <a:t>Sir Walter Raleigh landed in 1585 off of coast of Virginia</a:t>
            </a:r>
          </a:p>
          <a:p>
            <a:r>
              <a:rPr lang="en-US" dirty="0" smtClean="0"/>
              <a:t>Roanoke Island mystery</a:t>
            </a:r>
          </a:p>
          <a:p>
            <a:r>
              <a:rPr lang="en-US" dirty="0">
                <a:hlinkClick r:id="rId2"/>
              </a:rPr>
              <a:t>https://</a:t>
            </a:r>
            <a:r>
              <a:rPr lang="en-US" dirty="0" smtClean="0">
                <a:hlinkClick r:id="rId2"/>
              </a:rPr>
              <a:t>www.youtube.com/watch?v=kFMnMEYwqIM</a:t>
            </a:r>
            <a:endParaRPr lang="en-US" dirty="0" smtClean="0"/>
          </a:p>
          <a:p>
            <a:endParaRPr lang="en-US" dirty="0" smtClean="0"/>
          </a:p>
          <a:p>
            <a:pPr>
              <a:buNone/>
            </a:pPr>
            <a:endParaRPr lang="en-US" dirty="0"/>
          </a:p>
        </p:txBody>
      </p:sp>
      <p:pic>
        <p:nvPicPr>
          <p:cNvPr id="17410" name="Picture 2" descr="http://en.academic.ru/pictures/enwiki/78/Nicholas_Hilliard_007.jpg"/>
          <p:cNvPicPr>
            <a:picLocks noChangeAspect="1" noChangeArrowheads="1"/>
          </p:cNvPicPr>
          <p:nvPr/>
        </p:nvPicPr>
        <p:blipFill>
          <a:blip r:embed="rId3" cstate="print"/>
          <a:srcRect/>
          <a:stretch>
            <a:fillRect/>
          </a:stretch>
        </p:blipFill>
        <p:spPr bwMode="auto">
          <a:xfrm>
            <a:off x="6934200" y="457200"/>
            <a:ext cx="1905000" cy="2327376"/>
          </a:xfrm>
          <a:prstGeom prst="rect">
            <a:avLst/>
          </a:prstGeom>
          <a:noFill/>
        </p:spPr>
      </p:pic>
      <p:pic>
        <p:nvPicPr>
          <p:cNvPr id="17412" name="Picture 4" descr="http://www.serc.si.edu/education/resources/watershed/stories/images/roanokemap.gif"/>
          <p:cNvPicPr>
            <a:picLocks noChangeAspect="1" noChangeArrowheads="1"/>
          </p:cNvPicPr>
          <p:nvPr/>
        </p:nvPicPr>
        <p:blipFill>
          <a:blip r:embed="rId4" cstate="print"/>
          <a:srcRect/>
          <a:stretch>
            <a:fillRect/>
          </a:stretch>
        </p:blipFill>
        <p:spPr bwMode="auto">
          <a:xfrm>
            <a:off x="6248400" y="3200400"/>
            <a:ext cx="2682240" cy="3657600"/>
          </a:xfrm>
          <a:prstGeom prst="rect">
            <a:avLst/>
          </a:prstGeom>
          <a:noFill/>
        </p:spPr>
      </p:pic>
      <p:pic>
        <p:nvPicPr>
          <p:cNvPr id="17414" name="Picture 6" descr="http://www.lost-colony.com/fortprotected.jpg"/>
          <p:cNvPicPr>
            <a:picLocks noChangeAspect="1" noChangeArrowheads="1"/>
          </p:cNvPicPr>
          <p:nvPr/>
        </p:nvPicPr>
        <p:blipFill>
          <a:blip r:embed="rId5" cstate="print"/>
          <a:srcRect/>
          <a:stretch>
            <a:fillRect/>
          </a:stretch>
        </p:blipFill>
        <p:spPr bwMode="auto">
          <a:xfrm>
            <a:off x="3581400" y="1295400"/>
            <a:ext cx="3124200" cy="1859643"/>
          </a:xfrm>
          <a:prstGeom prst="rect">
            <a:avLst/>
          </a:prstGeom>
          <a:noFill/>
        </p:spPr>
      </p:pic>
      <p:sp>
        <p:nvSpPr>
          <p:cNvPr id="7" name="TextBox 6"/>
          <p:cNvSpPr txBox="1"/>
          <p:nvPr/>
        </p:nvSpPr>
        <p:spPr>
          <a:xfrm>
            <a:off x="4648200" y="3581400"/>
            <a:ext cx="1219200" cy="3139321"/>
          </a:xfrm>
          <a:prstGeom prst="rect">
            <a:avLst/>
          </a:prstGeom>
          <a:noFill/>
        </p:spPr>
        <p:txBody>
          <a:bodyPr wrap="square" rtlCol="0">
            <a:spAutoFit/>
          </a:bodyPr>
          <a:lstStyle/>
          <a:p>
            <a:r>
              <a:rPr lang="en-US" dirty="0" smtClean="0"/>
              <a:t>Top Left:</a:t>
            </a:r>
          </a:p>
          <a:p>
            <a:r>
              <a:rPr lang="en-US" dirty="0" smtClean="0"/>
              <a:t>Fortifications at Roanoke Island</a:t>
            </a:r>
          </a:p>
          <a:p>
            <a:r>
              <a:rPr lang="en-US" dirty="0" smtClean="0"/>
              <a:t>Top Right:</a:t>
            </a:r>
          </a:p>
          <a:p>
            <a:r>
              <a:rPr lang="en-US" dirty="0" smtClean="0"/>
              <a:t>Sir Walter Raleigh</a:t>
            </a:r>
          </a:p>
          <a:p>
            <a:r>
              <a:rPr lang="en-US" dirty="0" smtClean="0"/>
              <a:t>Bottom: Roanoke Island Map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showdown</a:t>
            </a:r>
            <a:endParaRPr lang="en-US" dirty="0"/>
          </a:p>
        </p:txBody>
      </p:sp>
      <p:sp>
        <p:nvSpPr>
          <p:cNvPr id="3" name="Content Placeholder 2"/>
          <p:cNvSpPr>
            <a:spLocks noGrp="1"/>
          </p:cNvSpPr>
          <p:nvPr>
            <p:ph idx="1"/>
          </p:nvPr>
        </p:nvSpPr>
        <p:spPr>
          <a:xfrm>
            <a:off x="457200" y="1600200"/>
            <a:ext cx="3962400" cy="4525963"/>
          </a:xfrm>
        </p:spPr>
        <p:txBody>
          <a:bodyPr>
            <a:normAutofit fontScale="85000" lnSpcReduction="10000"/>
          </a:bodyPr>
          <a:lstStyle/>
          <a:p>
            <a:r>
              <a:rPr lang="en-US" dirty="0" smtClean="0"/>
              <a:t>Phillip II King of Spain rich with gold and silver assembles “invisible armada” to destroy Virgin Queen</a:t>
            </a:r>
          </a:p>
          <a:p>
            <a:r>
              <a:rPr lang="en-US" dirty="0" smtClean="0"/>
              <a:t>In 1588, 130 ships land off England’s coast</a:t>
            </a:r>
          </a:p>
          <a:p>
            <a:r>
              <a:rPr lang="en-US" dirty="0" smtClean="0"/>
              <a:t>Protestant Wind and Sea Dogs destroy ships</a:t>
            </a:r>
          </a:p>
          <a:p>
            <a:r>
              <a:rPr lang="en-US" dirty="0" smtClean="0"/>
              <a:t>End of Spanish conquest</a:t>
            </a:r>
          </a:p>
          <a:p>
            <a:endParaRPr lang="en-US" dirty="0"/>
          </a:p>
        </p:txBody>
      </p:sp>
      <p:pic>
        <p:nvPicPr>
          <p:cNvPr id="18436" name="Picture 4" descr="http://myweb.tiscali.co.uk/kenanderson/histemp/_wp_generated/wp73152888.jpg"/>
          <p:cNvPicPr>
            <a:picLocks noChangeAspect="1" noChangeArrowheads="1"/>
          </p:cNvPicPr>
          <p:nvPr/>
        </p:nvPicPr>
        <p:blipFill>
          <a:blip r:embed="rId2" cstate="print"/>
          <a:srcRect/>
          <a:stretch>
            <a:fillRect/>
          </a:stretch>
        </p:blipFill>
        <p:spPr bwMode="auto">
          <a:xfrm>
            <a:off x="4800599" y="1385570"/>
            <a:ext cx="4156213" cy="3948430"/>
          </a:xfrm>
          <a:prstGeom prst="rect">
            <a:avLst/>
          </a:prstGeom>
          <a:noFill/>
        </p:spPr>
      </p:pic>
      <p:sp>
        <p:nvSpPr>
          <p:cNvPr id="6" name="TextBox 5"/>
          <p:cNvSpPr txBox="1"/>
          <p:nvPr/>
        </p:nvSpPr>
        <p:spPr>
          <a:xfrm>
            <a:off x="5105400" y="5181600"/>
            <a:ext cx="3276600" cy="381000"/>
          </a:xfrm>
          <a:prstGeom prst="rect">
            <a:avLst/>
          </a:prstGeom>
          <a:noFill/>
        </p:spPr>
        <p:txBody>
          <a:bodyPr wrap="square" rtlCol="0">
            <a:spAutoFit/>
          </a:bodyPr>
          <a:lstStyle/>
          <a:p>
            <a:r>
              <a:rPr lang="en-US" dirty="0" smtClean="0"/>
              <a:t>Spanish Armada decimated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happening in England?</a:t>
            </a:r>
            <a:endParaRPr lang="en-US" dirty="0"/>
          </a:p>
        </p:txBody>
      </p:sp>
      <p:sp>
        <p:nvSpPr>
          <p:cNvPr id="3" name="Content Placeholder 2"/>
          <p:cNvSpPr>
            <a:spLocks noGrp="1"/>
          </p:cNvSpPr>
          <p:nvPr>
            <p:ph idx="1"/>
          </p:nvPr>
        </p:nvSpPr>
        <p:spPr>
          <a:xfrm>
            <a:off x="457200" y="1600200"/>
            <a:ext cx="4267200" cy="4525963"/>
          </a:xfrm>
        </p:spPr>
        <p:txBody>
          <a:bodyPr>
            <a:normAutofit lnSpcReduction="10000"/>
          </a:bodyPr>
          <a:lstStyle/>
          <a:p>
            <a:r>
              <a:rPr lang="en-US" dirty="0" smtClean="0"/>
              <a:t>Motives for colonization</a:t>
            </a:r>
          </a:p>
          <a:p>
            <a:pPr lvl="1"/>
            <a:r>
              <a:rPr lang="en-US" dirty="0" smtClean="0"/>
              <a:t>Expanding population  (adding 1 million every 50 years)</a:t>
            </a:r>
          </a:p>
          <a:p>
            <a:pPr lvl="1"/>
            <a:r>
              <a:rPr lang="en-US" dirty="0" smtClean="0"/>
              <a:t>Enclosure </a:t>
            </a:r>
          </a:p>
          <a:p>
            <a:pPr lvl="1"/>
            <a:r>
              <a:rPr lang="en-US" dirty="0" smtClean="0"/>
              <a:t>Laws of Primogeniture</a:t>
            </a:r>
          </a:p>
          <a:p>
            <a:pPr lvl="1"/>
            <a:r>
              <a:rPr lang="en-US" dirty="0" smtClean="0"/>
              <a:t>Formation of Joint Stock Company</a:t>
            </a:r>
          </a:p>
          <a:p>
            <a:pPr lvl="1"/>
            <a:r>
              <a:rPr lang="en-US" dirty="0" smtClean="0"/>
              <a:t>Religious Freedom</a:t>
            </a:r>
          </a:p>
          <a:p>
            <a:pPr lvl="1"/>
            <a:endParaRPr lang="en-US" dirty="0"/>
          </a:p>
        </p:txBody>
      </p:sp>
      <p:pic>
        <p:nvPicPr>
          <p:cNvPr id="19458" name="Picture 2" descr="http://www.cpat.org.uk/projects/longer/histland/clwyd/809-25.jpg"/>
          <p:cNvPicPr>
            <a:picLocks noChangeAspect="1" noChangeArrowheads="1"/>
          </p:cNvPicPr>
          <p:nvPr/>
        </p:nvPicPr>
        <p:blipFill>
          <a:blip r:embed="rId2" cstate="print"/>
          <a:srcRect/>
          <a:stretch>
            <a:fillRect/>
          </a:stretch>
        </p:blipFill>
        <p:spPr bwMode="auto">
          <a:xfrm>
            <a:off x="4876800" y="1219200"/>
            <a:ext cx="3560729" cy="2390776"/>
          </a:xfrm>
          <a:prstGeom prst="rect">
            <a:avLst/>
          </a:prstGeom>
          <a:noFill/>
        </p:spPr>
      </p:pic>
      <p:pic>
        <p:nvPicPr>
          <p:cNvPr id="19460" name="Picture 4" descr="http://academic.brooklyn.cuny.edu/history/dfg/amrv/farm.jpg"/>
          <p:cNvPicPr>
            <a:picLocks noChangeAspect="1" noChangeArrowheads="1"/>
          </p:cNvPicPr>
          <p:nvPr/>
        </p:nvPicPr>
        <p:blipFill>
          <a:blip r:embed="rId3" cstate="print"/>
          <a:srcRect/>
          <a:stretch>
            <a:fillRect/>
          </a:stretch>
        </p:blipFill>
        <p:spPr bwMode="auto">
          <a:xfrm>
            <a:off x="4953000" y="3657600"/>
            <a:ext cx="3347719" cy="2362200"/>
          </a:xfrm>
          <a:prstGeom prst="rect">
            <a:avLst/>
          </a:prstGeom>
          <a:noFill/>
        </p:spPr>
      </p:pic>
      <p:sp>
        <p:nvSpPr>
          <p:cNvPr id="6" name="TextBox 5"/>
          <p:cNvSpPr txBox="1"/>
          <p:nvPr/>
        </p:nvSpPr>
        <p:spPr>
          <a:xfrm>
            <a:off x="5638800" y="6096000"/>
            <a:ext cx="1981200" cy="381000"/>
          </a:xfrm>
          <a:prstGeom prst="rect">
            <a:avLst/>
          </a:prstGeom>
          <a:noFill/>
        </p:spPr>
        <p:txBody>
          <a:bodyPr wrap="square" rtlCol="0">
            <a:spAutoFit/>
          </a:bodyPr>
          <a:lstStyle/>
          <a:p>
            <a:r>
              <a:rPr lang="en-US" dirty="0" smtClean="0"/>
              <a:t>Farm Enclosures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41D27566EDB14A8C9A11A1EFF8D890" ma:contentTypeVersion="13" ma:contentTypeDescription="Create a new document." ma:contentTypeScope="" ma:versionID="db79bde7cc44eba81ca098b88212220c">
  <xsd:schema xmlns:xsd="http://www.w3.org/2001/XMLSchema" xmlns:xs="http://www.w3.org/2001/XMLSchema" xmlns:p="http://schemas.microsoft.com/office/2006/metadata/properties" xmlns:ns3="7c1d40b7-d4cc-4d92-96d1-9f3f2c1094d9" xmlns:ns4="979298cd-462a-470f-912b-8b8289114da3" targetNamespace="http://schemas.microsoft.com/office/2006/metadata/properties" ma:root="true" ma:fieldsID="6ed897487dc06caac04043623698df0f" ns3:_="" ns4:_="">
    <xsd:import namespace="7c1d40b7-d4cc-4d92-96d1-9f3f2c1094d9"/>
    <xsd:import namespace="979298cd-462a-470f-912b-8b8289114da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40b7-d4cc-4d92-96d1-9f3f2c109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9298cd-462a-470f-912b-8b8289114da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51E5C7-DA9F-4BB2-818B-D2EB11DE0BE7}">
  <ds:schemaRefs>
    <ds:schemaRef ds:uri="http://schemas.microsoft.com/sharepoint/v3/contenttype/forms"/>
  </ds:schemaRefs>
</ds:datastoreItem>
</file>

<file path=customXml/itemProps2.xml><?xml version="1.0" encoding="utf-8"?>
<ds:datastoreItem xmlns:ds="http://schemas.openxmlformats.org/officeDocument/2006/customXml" ds:itemID="{638BEE5F-1A7D-4D6B-A338-502CD3269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d40b7-d4cc-4d92-96d1-9f3f2c1094d9"/>
    <ds:schemaRef ds:uri="979298cd-462a-470f-912b-8b8289114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47FE88-9BBD-4342-A489-A8D6791D57E4}">
  <ds:schemaRefs>
    <ds:schemaRef ds:uri="7c1d40b7-d4cc-4d92-96d1-9f3f2c1094d9"/>
    <ds:schemaRef ds:uri="http://purl.org/dc/terms/"/>
    <ds:schemaRef ds:uri="http://schemas.openxmlformats.org/package/2006/metadata/core-properties"/>
    <ds:schemaRef ds:uri="http://schemas.microsoft.com/office/2006/documentManagement/types"/>
    <ds:schemaRef ds:uri="979298cd-462a-470f-912b-8b8289114da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4133</TotalTime>
  <Words>1780</Words>
  <Application>Microsoft Office PowerPoint</Application>
  <PresentationFormat>On-screen Show (4:3)</PresentationFormat>
  <Paragraphs>208</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Comic Sans MS</vt:lpstr>
      <vt:lpstr>Office Theme</vt:lpstr>
      <vt:lpstr>The Planting of English America</vt:lpstr>
      <vt:lpstr>Focus Questions</vt:lpstr>
      <vt:lpstr>England before colonization</vt:lpstr>
      <vt:lpstr>Protestant Reformation</vt:lpstr>
      <vt:lpstr>Queen Elizabeth I Queen of England (1533-1603)</vt:lpstr>
      <vt:lpstr>Campaign against the Irish</vt:lpstr>
      <vt:lpstr>Roanoke Island</vt:lpstr>
      <vt:lpstr>It’s a showdown</vt:lpstr>
      <vt:lpstr>What’s happening in England?</vt:lpstr>
      <vt:lpstr>Virginia</vt:lpstr>
      <vt:lpstr>Virginia</vt:lpstr>
      <vt:lpstr>Why is this an excellent site? Why is this a poor choice?</vt:lpstr>
      <vt:lpstr>Jamestown Site</vt:lpstr>
      <vt:lpstr>PowerPoint Presentation</vt:lpstr>
      <vt:lpstr>Help Wanted!</vt:lpstr>
      <vt:lpstr>Jamestown Housing and Settlement</vt:lpstr>
      <vt:lpstr>Death in Jamestown</vt:lpstr>
      <vt:lpstr>The Starving Time</vt:lpstr>
      <vt:lpstr>Pocahontas (Story next slide)</vt:lpstr>
      <vt:lpstr>PowerPoint Presentation</vt:lpstr>
      <vt:lpstr>English Migration 1610-1660</vt:lpstr>
      <vt:lpstr>Chief Powhatan</vt:lpstr>
      <vt:lpstr>Powhatan Confederacy</vt:lpstr>
      <vt:lpstr>Powhatan Village</vt:lpstr>
      <vt:lpstr>Clash of Cultures  First Anglo-Powhatan War</vt:lpstr>
      <vt:lpstr>Powhatan Uprising of 1622</vt:lpstr>
      <vt:lpstr>Second Anglo-Powhatan War</vt:lpstr>
      <vt:lpstr>Why were the Indian’s defeated?</vt:lpstr>
      <vt:lpstr>Virginia</vt:lpstr>
      <vt:lpstr>PowerPoint Presentation</vt:lpstr>
      <vt:lpstr>Problems with Tobacco</vt:lpstr>
      <vt:lpstr>Headright System</vt:lpstr>
      <vt:lpstr>Why was 1619 a pivotal year for the Virginia Colony?</vt:lpstr>
      <vt:lpstr>King James ends the party!</vt:lpstr>
      <vt:lpstr>Maryland</vt:lpstr>
      <vt:lpstr>Maryland</vt:lpstr>
      <vt:lpstr>St. Mary’s City, 1634</vt:lpstr>
      <vt:lpstr>A Haven for Catholics</vt:lpstr>
      <vt:lpstr>Slavery in the West Indies</vt:lpstr>
      <vt:lpstr>The Carolinas</vt:lpstr>
      <vt:lpstr>Rice is King!</vt:lpstr>
      <vt:lpstr>North Carolina</vt:lpstr>
      <vt:lpstr>Georgia</vt:lpstr>
      <vt:lpstr>The Buffer Colony</vt:lpstr>
      <vt:lpstr>Savannah</vt:lpstr>
      <vt:lpstr>Homework:</vt:lpstr>
    </vt:vector>
  </TitlesOfParts>
  <Company>Berts-pc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Planting of English America</dc:title>
  <dc:creator>219</dc:creator>
  <cp:lastModifiedBy>John Gubernat</cp:lastModifiedBy>
  <cp:revision>223</cp:revision>
  <dcterms:created xsi:type="dcterms:W3CDTF">2010-07-27T02:02:20Z</dcterms:created>
  <dcterms:modified xsi:type="dcterms:W3CDTF">2020-06-11T20:42:09Z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0x0101003441D27566EDB14A8C9A11A1EFF8D890</vt:lpwstr>
  </property>
</Properties>
</file>